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3.xml" ContentType="application/vnd.openxmlformats-officedocument.themeOverride+xml"/>
  <Override PartName="/ppt/notesSlides/notesSlide31.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521" r:id="rId2"/>
    <p:sldId id="523" r:id="rId3"/>
    <p:sldId id="510" r:id="rId4"/>
    <p:sldId id="441" r:id="rId5"/>
    <p:sldId id="491" r:id="rId6"/>
    <p:sldId id="443" r:id="rId7"/>
    <p:sldId id="444" r:id="rId8"/>
    <p:sldId id="532" r:id="rId9"/>
    <p:sldId id="482" r:id="rId10"/>
    <p:sldId id="483" r:id="rId11"/>
    <p:sldId id="466" r:id="rId12"/>
    <p:sldId id="500" r:id="rId13"/>
    <p:sldId id="455" r:id="rId14"/>
    <p:sldId id="459" r:id="rId15"/>
    <p:sldId id="453" r:id="rId16"/>
    <p:sldId id="464" r:id="rId17"/>
    <p:sldId id="452" r:id="rId18"/>
    <p:sldId id="511" r:id="rId19"/>
    <p:sldId id="514" r:id="rId20"/>
    <p:sldId id="503" r:id="rId21"/>
    <p:sldId id="504" r:id="rId22"/>
    <p:sldId id="450" r:id="rId23"/>
    <p:sldId id="451" r:id="rId24"/>
    <p:sldId id="531" r:id="rId25"/>
    <p:sldId id="508" r:id="rId26"/>
    <p:sldId id="526" r:id="rId27"/>
    <p:sldId id="515" r:id="rId28"/>
    <p:sldId id="529" r:id="rId29"/>
    <p:sldId id="530" r:id="rId30"/>
    <p:sldId id="533" r:id="rId31"/>
    <p:sldId id="516" r:id="rId32"/>
    <p:sldId id="527" r:id="rId33"/>
    <p:sldId id="528" r:id="rId34"/>
    <p:sldId id="518" r:id="rId35"/>
    <p:sldId id="501" r:id="rId36"/>
    <p:sldId id="460" r:id="rId37"/>
    <p:sldId id="457" r:id="rId38"/>
    <p:sldId id="498" r:id="rId39"/>
    <p:sldId id="519" r:id="rId40"/>
    <p:sldId id="520" r:id="rId41"/>
  </p:sldIdLst>
  <p:sldSz cx="9144000" cy="5143500" type="screen16x9"/>
  <p:notesSz cx="7010400" cy="9296400"/>
  <p:defaultTextStyle>
    <a:defPPr>
      <a:defRPr lang="en-US"/>
    </a:defPPr>
    <a:lvl1pPr marL="0" algn="l" defTabSz="685651" rtl="0" eaLnBrk="1" latinLnBrk="0" hangingPunct="1">
      <a:defRPr sz="1350" kern="1200">
        <a:solidFill>
          <a:schemeClr val="tx1"/>
        </a:solidFill>
        <a:latin typeface="+mn-lt"/>
        <a:ea typeface="+mn-ea"/>
        <a:cs typeface="+mn-cs"/>
      </a:defRPr>
    </a:lvl1pPr>
    <a:lvl2pPr marL="342826" algn="l" defTabSz="685651" rtl="0" eaLnBrk="1" latinLnBrk="0" hangingPunct="1">
      <a:defRPr sz="1350" kern="1200">
        <a:solidFill>
          <a:schemeClr val="tx1"/>
        </a:solidFill>
        <a:latin typeface="+mn-lt"/>
        <a:ea typeface="+mn-ea"/>
        <a:cs typeface="+mn-cs"/>
      </a:defRPr>
    </a:lvl2pPr>
    <a:lvl3pPr marL="685651" algn="l" defTabSz="685651" rtl="0" eaLnBrk="1" latinLnBrk="0" hangingPunct="1">
      <a:defRPr sz="1350" kern="1200">
        <a:solidFill>
          <a:schemeClr val="tx1"/>
        </a:solidFill>
        <a:latin typeface="+mn-lt"/>
        <a:ea typeface="+mn-ea"/>
        <a:cs typeface="+mn-cs"/>
      </a:defRPr>
    </a:lvl3pPr>
    <a:lvl4pPr marL="1028477" algn="l" defTabSz="685651" rtl="0" eaLnBrk="1" latinLnBrk="0" hangingPunct="1">
      <a:defRPr sz="1350" kern="1200">
        <a:solidFill>
          <a:schemeClr val="tx1"/>
        </a:solidFill>
        <a:latin typeface="+mn-lt"/>
        <a:ea typeface="+mn-ea"/>
        <a:cs typeface="+mn-cs"/>
      </a:defRPr>
    </a:lvl4pPr>
    <a:lvl5pPr marL="1371303" algn="l" defTabSz="685651" rtl="0" eaLnBrk="1" latinLnBrk="0" hangingPunct="1">
      <a:defRPr sz="1350" kern="1200">
        <a:solidFill>
          <a:schemeClr val="tx1"/>
        </a:solidFill>
        <a:latin typeface="+mn-lt"/>
        <a:ea typeface="+mn-ea"/>
        <a:cs typeface="+mn-cs"/>
      </a:defRPr>
    </a:lvl5pPr>
    <a:lvl6pPr marL="1714129" algn="l" defTabSz="685651" rtl="0" eaLnBrk="1" latinLnBrk="0" hangingPunct="1">
      <a:defRPr sz="1350" kern="1200">
        <a:solidFill>
          <a:schemeClr val="tx1"/>
        </a:solidFill>
        <a:latin typeface="+mn-lt"/>
        <a:ea typeface="+mn-ea"/>
        <a:cs typeface="+mn-cs"/>
      </a:defRPr>
    </a:lvl6pPr>
    <a:lvl7pPr marL="2056954" algn="l" defTabSz="685651" rtl="0" eaLnBrk="1" latinLnBrk="0" hangingPunct="1">
      <a:defRPr sz="1350" kern="1200">
        <a:solidFill>
          <a:schemeClr val="tx1"/>
        </a:solidFill>
        <a:latin typeface="+mn-lt"/>
        <a:ea typeface="+mn-ea"/>
        <a:cs typeface="+mn-cs"/>
      </a:defRPr>
    </a:lvl7pPr>
    <a:lvl8pPr marL="2399780" algn="l" defTabSz="685651" rtl="0" eaLnBrk="1" latinLnBrk="0" hangingPunct="1">
      <a:defRPr sz="1350" kern="1200">
        <a:solidFill>
          <a:schemeClr val="tx1"/>
        </a:solidFill>
        <a:latin typeface="+mn-lt"/>
        <a:ea typeface="+mn-ea"/>
        <a:cs typeface="+mn-cs"/>
      </a:defRPr>
    </a:lvl8pPr>
    <a:lvl9pPr marL="2742606" algn="l" defTabSz="685651"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061"/>
    <a:srgbClr val="0033CC"/>
    <a:srgbClr val="96D1D2"/>
    <a:srgbClr val="898989"/>
    <a:srgbClr val="F28E7A"/>
    <a:srgbClr val="439D9F"/>
    <a:srgbClr val="388284"/>
    <a:srgbClr val="68BEC0"/>
    <a:srgbClr val="EC5F42"/>
    <a:srgbClr val="0C2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9" autoAdjust="0"/>
    <p:restoredTop sz="96590" autoAdjust="0"/>
  </p:normalViewPr>
  <p:slideViewPr>
    <p:cSldViewPr snapToGrid="0" snapToObjects="1">
      <p:cViewPr varScale="1">
        <p:scale>
          <a:sx n="64" d="100"/>
          <a:sy n="64" d="100"/>
        </p:scale>
        <p:origin x="78" y="1344"/>
      </p:cViewPr>
      <p:guideLst/>
    </p:cSldViewPr>
  </p:slideViewPr>
  <p:outlineViewPr>
    <p:cViewPr>
      <p:scale>
        <a:sx n="33" d="100"/>
        <a:sy n="33" d="100"/>
      </p:scale>
      <p:origin x="0" y="-22206"/>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0" d="100"/>
          <a:sy n="80" d="100"/>
        </p:scale>
        <p:origin x="31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42E6D20-104D-49E9-AEAE-C01B782CDBF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B76788A7-CD29-4ACC-B5BC-80F87FAC472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9115D1E-03C8-463D-A660-D33D137F3986}" type="datetimeFigureOut">
              <a:rPr lang="en-US" smtClean="0"/>
              <a:t>4/22/2020</a:t>
            </a:fld>
            <a:endParaRPr lang="en-US"/>
          </a:p>
        </p:txBody>
      </p:sp>
      <p:sp>
        <p:nvSpPr>
          <p:cNvPr id="4" name="Footer Placeholder 3">
            <a:extLst>
              <a:ext uri="{FF2B5EF4-FFF2-40B4-BE49-F238E27FC236}">
                <a16:creationId xmlns:a16="http://schemas.microsoft.com/office/drawing/2014/main" xmlns="" id="{744B985C-E1BD-4276-9FAE-F4DEF8CF39C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537F6CF-3B75-48A7-ADBD-9FADD67C54B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4CA96CE-1350-4222-BB21-3F8FEDBDE865}" type="slidenum">
              <a:rPr lang="en-US" smtClean="0"/>
              <a:t>‹#›</a:t>
            </a:fld>
            <a:endParaRPr lang="en-US"/>
          </a:p>
        </p:txBody>
      </p:sp>
    </p:spTree>
    <p:extLst>
      <p:ext uri="{BB962C8B-B14F-4D97-AF65-F5344CB8AC3E}">
        <p14:creationId xmlns:p14="http://schemas.microsoft.com/office/powerpoint/2010/main" val="232283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C6AB71-E003-2E44-8C18-71146AE39A3A}" type="datetimeFigureOut">
              <a:rPr lang="en-US" smtClean="0"/>
              <a:t>4/22/2020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5DA36C-0EFC-464B-9537-64F113860D8D}" type="slidenum">
              <a:rPr lang="en-US" smtClean="0"/>
              <a:t>‹#›</a:t>
            </a:fld>
            <a:endParaRPr lang="en-US"/>
          </a:p>
        </p:txBody>
      </p:sp>
    </p:spTree>
    <p:extLst>
      <p:ext uri="{BB962C8B-B14F-4D97-AF65-F5344CB8AC3E}">
        <p14:creationId xmlns:p14="http://schemas.microsoft.com/office/powerpoint/2010/main" val="1054350409"/>
      </p:ext>
    </p:extLst>
  </p:cSld>
  <p:clrMap bg1="lt1" tx1="dk1" bg2="lt2" tx2="dk2" accent1="accent1" accent2="accent2" accent3="accent3" accent4="accent4" accent5="accent5" accent6="accent6" hlink="hlink" folHlink="folHlink"/>
  <p:notesStyle>
    <a:lvl1pPr marL="0" algn="l" defTabSz="685651" rtl="0" eaLnBrk="1" latinLnBrk="0" hangingPunct="1">
      <a:defRPr sz="900" kern="1200">
        <a:solidFill>
          <a:schemeClr val="tx1"/>
        </a:solidFill>
        <a:latin typeface="+mn-lt"/>
        <a:ea typeface="+mn-ea"/>
        <a:cs typeface="+mn-cs"/>
      </a:defRPr>
    </a:lvl1pPr>
    <a:lvl2pPr marL="342826" algn="l" defTabSz="685651" rtl="0" eaLnBrk="1" latinLnBrk="0" hangingPunct="1">
      <a:defRPr sz="900" kern="1200">
        <a:solidFill>
          <a:schemeClr val="tx1"/>
        </a:solidFill>
        <a:latin typeface="+mn-lt"/>
        <a:ea typeface="+mn-ea"/>
        <a:cs typeface="+mn-cs"/>
      </a:defRPr>
    </a:lvl2pPr>
    <a:lvl3pPr marL="685651" algn="l" defTabSz="685651" rtl="0" eaLnBrk="1" latinLnBrk="0" hangingPunct="1">
      <a:defRPr sz="900" kern="1200">
        <a:solidFill>
          <a:schemeClr val="tx1"/>
        </a:solidFill>
        <a:latin typeface="+mn-lt"/>
        <a:ea typeface="+mn-ea"/>
        <a:cs typeface="+mn-cs"/>
      </a:defRPr>
    </a:lvl3pPr>
    <a:lvl4pPr marL="1028477" algn="l" defTabSz="685651" rtl="0" eaLnBrk="1" latinLnBrk="0" hangingPunct="1">
      <a:defRPr sz="900" kern="1200">
        <a:solidFill>
          <a:schemeClr val="tx1"/>
        </a:solidFill>
        <a:latin typeface="+mn-lt"/>
        <a:ea typeface="+mn-ea"/>
        <a:cs typeface="+mn-cs"/>
      </a:defRPr>
    </a:lvl4pPr>
    <a:lvl5pPr marL="1371303" algn="l" defTabSz="685651" rtl="0" eaLnBrk="1" latinLnBrk="0" hangingPunct="1">
      <a:defRPr sz="900" kern="1200">
        <a:solidFill>
          <a:schemeClr val="tx1"/>
        </a:solidFill>
        <a:latin typeface="+mn-lt"/>
        <a:ea typeface="+mn-ea"/>
        <a:cs typeface="+mn-cs"/>
      </a:defRPr>
    </a:lvl5pPr>
    <a:lvl6pPr marL="1714129" algn="l" defTabSz="685651" rtl="0" eaLnBrk="1" latinLnBrk="0" hangingPunct="1">
      <a:defRPr sz="900" kern="1200">
        <a:solidFill>
          <a:schemeClr val="tx1"/>
        </a:solidFill>
        <a:latin typeface="+mn-lt"/>
        <a:ea typeface="+mn-ea"/>
        <a:cs typeface="+mn-cs"/>
      </a:defRPr>
    </a:lvl6pPr>
    <a:lvl7pPr marL="2056954" algn="l" defTabSz="685651" rtl="0" eaLnBrk="1" latinLnBrk="0" hangingPunct="1">
      <a:defRPr sz="900" kern="1200">
        <a:solidFill>
          <a:schemeClr val="tx1"/>
        </a:solidFill>
        <a:latin typeface="+mn-lt"/>
        <a:ea typeface="+mn-ea"/>
        <a:cs typeface="+mn-cs"/>
      </a:defRPr>
    </a:lvl7pPr>
    <a:lvl8pPr marL="2399780" algn="l" defTabSz="685651" rtl="0" eaLnBrk="1" latinLnBrk="0" hangingPunct="1">
      <a:defRPr sz="900" kern="1200">
        <a:solidFill>
          <a:schemeClr val="tx1"/>
        </a:solidFill>
        <a:latin typeface="+mn-lt"/>
        <a:ea typeface="+mn-ea"/>
        <a:cs typeface="+mn-cs"/>
      </a:defRPr>
    </a:lvl8pPr>
    <a:lvl9pPr marL="2742606" algn="l" defTabSz="68565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tockphoto.com/vector/earth-listen-gm119114783-1338467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heelearningcoach.com/media/graphics/use-visual-cues-to-enhance-learnin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jarche.com/" TargetMode="External"/><Relationship Id="rId4" Type="http://schemas.openxmlformats.org/officeDocument/2006/relationships/hyperlink" Target="http://jarche.com/2014/02/the-seek-sense-share-framewo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49746" fontAlgn="base">
              <a:spcBef>
                <a:spcPct val="0"/>
              </a:spcBef>
              <a:spcAft>
                <a:spcPct val="0"/>
              </a:spcAft>
              <a:defRPr/>
            </a:pPr>
            <a:fld id="{50BBCA12-D6B8-4C6E-B487-27C2F256F095}" type="slidenum">
              <a:rPr lang="en-US" smtClean="0">
                <a:latin typeface="Times" pitchFamily="18" charset="0"/>
              </a:rPr>
              <a:pPr defTabSz="949746" fontAlgn="base">
                <a:spcBef>
                  <a:spcPct val="0"/>
                </a:spcBef>
                <a:spcAft>
                  <a:spcPct val="0"/>
                </a:spcAft>
                <a:defRPr/>
              </a:pPr>
              <a:t>1</a:t>
            </a:fld>
            <a:endParaRPr lang="en-US" dirty="0" smtClean="0">
              <a:latin typeface="Times"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charset="0"/>
            </a:endParaRPr>
          </a:p>
          <a:p>
            <a:pPr eaLnBrk="1" hangingPunct="1">
              <a:spcBef>
                <a:spcPct val="0"/>
              </a:spcBef>
            </a:pPr>
            <a:r>
              <a:rPr lang="en-US" dirty="0" smtClean="0">
                <a:latin typeface="Times" charset="0"/>
              </a:rPr>
              <a:t>Provide a place for them to respond.</a:t>
            </a:r>
          </a:p>
          <a:p>
            <a:pPr eaLnBrk="1" hangingPunct="1">
              <a:spcBef>
                <a:spcPct val="0"/>
              </a:spcBef>
            </a:pPr>
            <a:r>
              <a:rPr lang="en-US" dirty="0" smtClean="0">
                <a:latin typeface="Times" charset="0"/>
              </a:rPr>
              <a:t>Be sure to tell learners how to respond. </a:t>
            </a:r>
          </a:p>
          <a:p>
            <a:pPr eaLnBrk="1" hangingPunct="1">
              <a:spcBef>
                <a:spcPct val="0"/>
              </a:spcBef>
            </a:pPr>
            <a:endParaRPr lang="en-US" dirty="0" smtClean="0">
              <a:latin typeface="Times" charset="0"/>
            </a:endParaRPr>
          </a:p>
        </p:txBody>
      </p:sp>
      <p:sp>
        <p:nvSpPr>
          <p:cNvPr id="9216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49746" fontAlgn="base">
              <a:spcBef>
                <a:spcPct val="0"/>
              </a:spcBef>
              <a:spcAft>
                <a:spcPct val="0"/>
              </a:spcAft>
              <a:defRPr/>
            </a:pPr>
            <a:endParaRPr lang="en-US" dirty="0" smtClean="0">
              <a:latin typeface="Times" pitchFamily="18" charset="0"/>
            </a:endParaRPr>
          </a:p>
        </p:txBody>
      </p:sp>
      <p:sp>
        <p:nvSpPr>
          <p:cNvPr id="92166"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49746" fontAlgn="base">
              <a:spcBef>
                <a:spcPct val="0"/>
              </a:spcBef>
              <a:spcAft>
                <a:spcPct val="0"/>
              </a:spcAft>
              <a:defRPr/>
            </a:pPr>
            <a:r>
              <a:rPr lang="en-US" dirty="0" smtClean="0">
                <a:latin typeface="Times" pitchFamily="18" charset="0"/>
              </a:rPr>
              <a:t>P3 Hyder What You Need to Know and Do to Become a Successful Online Trainer</a:t>
            </a:r>
          </a:p>
        </p:txBody>
      </p:sp>
    </p:spTree>
    <p:extLst>
      <p:ext uri="{BB962C8B-B14F-4D97-AF65-F5344CB8AC3E}">
        <p14:creationId xmlns:p14="http://schemas.microsoft.com/office/powerpoint/2010/main" val="76299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activities</a:t>
            </a:r>
            <a:r>
              <a:rPr lang="en-US" baseline="0" dirty="0" smtClean="0"/>
              <a:t> work better in </a:t>
            </a:r>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10</a:t>
            </a:fld>
            <a:endParaRPr lang="en-US"/>
          </a:p>
        </p:txBody>
      </p:sp>
    </p:spTree>
    <p:extLst>
      <p:ext uri="{BB962C8B-B14F-4D97-AF65-F5344CB8AC3E}">
        <p14:creationId xmlns:p14="http://schemas.microsoft.com/office/powerpoint/2010/main" val="208246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11</a:t>
            </a:fld>
            <a:endParaRPr lang="en-US"/>
          </a:p>
        </p:txBody>
      </p:sp>
    </p:spTree>
    <p:extLst>
      <p:ext uri="{BB962C8B-B14F-4D97-AF65-F5344CB8AC3E}">
        <p14:creationId xmlns:p14="http://schemas.microsoft.com/office/powerpoint/2010/main" val="413884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Flippe</a:t>
            </a:r>
            <a:r>
              <a:rPr lang="en-US" baseline="0" dirty="0" smtClean="0"/>
              <a:t>d just reorders the delivery methods so that most of the prep work is done up front, before learners attend the live session. That way, everyone is better prepared to handle the application, the practice, the feedback activities that make sense to do live. </a:t>
            </a:r>
          </a:p>
          <a:p>
            <a:r>
              <a:rPr lang="en-US" baseline="0" dirty="0" smtClean="0"/>
              <a:t>When everything needs to be done online and NOTHING can be done in person, the team is required to re-think every element of the design and delivery. </a:t>
            </a:r>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13</a:t>
            </a:fld>
            <a:endParaRPr lang="en-US"/>
          </a:p>
        </p:txBody>
      </p:sp>
    </p:spTree>
    <p:extLst>
      <p:ext uri="{BB962C8B-B14F-4D97-AF65-F5344CB8AC3E}">
        <p14:creationId xmlns:p14="http://schemas.microsoft.com/office/powerpoint/2010/main" val="340814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Flippe</a:t>
            </a:r>
            <a:r>
              <a:rPr lang="en-US" baseline="0" dirty="0" smtClean="0"/>
              <a:t>d just reorders the delivery methods so that most of the prep work is done up front, before learners attend the live session. That way, everyone is better prepared to handle the application, the practice, the feedback activities that make sense to do live. </a:t>
            </a:r>
          </a:p>
          <a:p>
            <a:r>
              <a:rPr lang="en-US" baseline="0" dirty="0" smtClean="0"/>
              <a:t>When everything needs to be done online and NOTHING can be done in person, the team is required to re-think every element of the design and delivery. </a:t>
            </a:r>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14</a:t>
            </a:fld>
            <a:endParaRPr lang="en-US"/>
          </a:p>
        </p:txBody>
      </p:sp>
    </p:spTree>
    <p:extLst>
      <p:ext uri="{BB962C8B-B14F-4D97-AF65-F5344CB8AC3E}">
        <p14:creationId xmlns:p14="http://schemas.microsoft.com/office/powerpoint/2010/main" val="266602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content</a:t>
            </a:r>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15</a:t>
            </a:fld>
            <a:endParaRPr lang="en-US"/>
          </a:p>
        </p:txBody>
      </p:sp>
    </p:spTree>
    <p:extLst>
      <p:ext uri="{BB962C8B-B14F-4D97-AF65-F5344CB8AC3E}">
        <p14:creationId xmlns:p14="http://schemas.microsoft.com/office/powerpoint/2010/main" val="185002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651" rtl="0" eaLnBrk="1" fontAlgn="auto" latinLnBrk="0" hangingPunct="1">
              <a:lnSpc>
                <a:spcPct val="100000"/>
              </a:lnSpc>
              <a:spcBef>
                <a:spcPts val="0"/>
              </a:spcBef>
              <a:spcAft>
                <a:spcPts val="0"/>
              </a:spcAft>
              <a:buClrTx/>
              <a:buSzTx/>
              <a:buFontTx/>
              <a:buNone/>
              <a:tabLst/>
              <a:defRPr/>
            </a:pPr>
            <a:r>
              <a:rPr lang="en-US" dirty="0" smtClean="0"/>
              <a:t>Sample</a:t>
            </a:r>
            <a:r>
              <a:rPr lang="en-US" baseline="0" dirty="0" smtClean="0"/>
              <a:t> content</a:t>
            </a:r>
            <a:endParaRPr lang="en-US" dirty="0" smtClean="0"/>
          </a:p>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16</a:t>
            </a:fld>
            <a:endParaRPr lang="en-US"/>
          </a:p>
        </p:txBody>
      </p:sp>
    </p:spTree>
    <p:extLst>
      <p:ext uri="{BB962C8B-B14F-4D97-AF65-F5344CB8AC3E}">
        <p14:creationId xmlns:p14="http://schemas.microsoft.com/office/powerpoint/2010/main" val="105109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651" rtl="0" eaLnBrk="1" fontAlgn="auto" latinLnBrk="0" hangingPunct="1">
              <a:lnSpc>
                <a:spcPct val="100000"/>
              </a:lnSpc>
              <a:spcBef>
                <a:spcPts val="0"/>
              </a:spcBef>
              <a:spcAft>
                <a:spcPts val="0"/>
              </a:spcAft>
              <a:buClrTx/>
              <a:buSzTx/>
              <a:buFontTx/>
              <a:buNone/>
              <a:tabLst/>
              <a:defRPr/>
            </a:pPr>
            <a:r>
              <a:rPr lang="en-US" dirty="0" smtClean="0"/>
              <a:t>Sample</a:t>
            </a:r>
            <a:r>
              <a:rPr lang="en-US" baseline="0" dirty="0" smtClean="0"/>
              <a:t> content</a:t>
            </a:r>
            <a:endParaRPr lang="en-US" dirty="0" smtClean="0"/>
          </a:p>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17</a:t>
            </a:fld>
            <a:endParaRPr lang="en-US"/>
          </a:p>
        </p:txBody>
      </p:sp>
    </p:spTree>
    <p:extLst>
      <p:ext uri="{BB962C8B-B14F-4D97-AF65-F5344CB8AC3E}">
        <p14:creationId xmlns:p14="http://schemas.microsoft.com/office/powerpoint/2010/main" val="377496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1003976" fontAlgn="base">
              <a:spcBef>
                <a:spcPct val="0"/>
              </a:spcBef>
              <a:spcAft>
                <a:spcPct val="0"/>
              </a:spcAft>
              <a:defRPr/>
            </a:pPr>
            <a:fld id="{50BBCA12-D6B8-4C6E-B487-27C2F256F095}" type="slidenum">
              <a:rPr lang="en-US" smtClean="0">
                <a:latin typeface="Times" pitchFamily="18" charset="0"/>
              </a:rPr>
              <a:pPr defTabSz="1003976" fontAlgn="base">
                <a:spcBef>
                  <a:spcPct val="0"/>
                </a:spcBef>
                <a:spcAft>
                  <a:spcPct val="0"/>
                </a:spcAft>
                <a:defRPr/>
              </a:pPr>
              <a:t>18</a:t>
            </a:fld>
            <a:endParaRPr lang="en-US" dirty="0">
              <a:latin typeface="Times"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charset="0"/>
              </a:rPr>
              <a:t>Pods</a:t>
            </a:r>
            <a:r>
              <a:rPr lang="en-US" baseline="0" dirty="0" smtClean="0">
                <a:latin typeface="Times" charset="0"/>
              </a:rPr>
              <a:t> and functions</a:t>
            </a:r>
            <a:endParaRPr lang="en-US" dirty="0">
              <a:latin typeface="Times" charset="0"/>
            </a:endParaRPr>
          </a:p>
        </p:txBody>
      </p:sp>
      <p:sp>
        <p:nvSpPr>
          <p:cNvPr id="9216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1003976" fontAlgn="base">
              <a:spcBef>
                <a:spcPct val="0"/>
              </a:spcBef>
              <a:spcAft>
                <a:spcPct val="0"/>
              </a:spcAft>
              <a:defRPr/>
            </a:pPr>
            <a:endParaRPr lang="en-US" dirty="0">
              <a:latin typeface="Times" pitchFamily="18" charset="0"/>
            </a:endParaRPr>
          </a:p>
        </p:txBody>
      </p:sp>
      <p:sp>
        <p:nvSpPr>
          <p:cNvPr id="92166"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1003976" fontAlgn="base">
              <a:spcBef>
                <a:spcPct val="0"/>
              </a:spcBef>
              <a:spcAft>
                <a:spcPct val="0"/>
              </a:spcAft>
              <a:defRPr/>
            </a:pPr>
            <a:r>
              <a:rPr lang="en-US" dirty="0">
                <a:latin typeface="Times" pitchFamily="18" charset="0"/>
              </a:rPr>
              <a:t>P3 Hyder What You Need to Know and Do to Become a Successful Online Trainer</a:t>
            </a:r>
          </a:p>
        </p:txBody>
      </p:sp>
    </p:spTree>
    <p:extLst>
      <p:ext uri="{BB962C8B-B14F-4D97-AF65-F5344CB8AC3E}">
        <p14:creationId xmlns:p14="http://schemas.microsoft.com/office/powerpoint/2010/main" val="335859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1C93B4-07DA-4574-ACB0-D3527F141769}" type="slidenum">
              <a:rPr lang="en-US" smtClean="0"/>
              <a:pPr/>
              <a:t>19</a:t>
            </a:fld>
            <a:endParaRPr lang="en-US"/>
          </a:p>
        </p:txBody>
      </p:sp>
    </p:spTree>
    <p:extLst>
      <p:ext uri="{BB962C8B-B14F-4D97-AF65-F5344CB8AC3E}">
        <p14:creationId xmlns:p14="http://schemas.microsoft.com/office/powerpoint/2010/main" val="4053017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The meeting room or your classroom is an online application that you use to conduct a meeting. The meeting room consists of various display panels or pods and components. At Hearing First, you will use Adobe connect to facilitate sessions for your Learning Experience. </a:t>
            </a:r>
          </a:p>
          <a:p>
            <a:endParaRPr lang="en-US" altLang="en-US" dirty="0"/>
          </a:p>
          <a:p>
            <a:pPr eaLnBrk="1" hangingPunct="1">
              <a:spcBef>
                <a:spcPct val="0"/>
              </a:spcBef>
            </a:pPr>
            <a:r>
              <a:rPr lang="en-US" altLang="en-US" dirty="0"/>
              <a:t>Your Producer will help you set it up and will be standing by during live sessions to assist, as needed. Ask for help anytime.</a:t>
            </a:r>
          </a:p>
          <a:p>
            <a:endParaRPr lang="en-US" altLang="en-US" dirty="0"/>
          </a:p>
        </p:txBody>
      </p:sp>
      <p:sp>
        <p:nvSpPr>
          <p:cNvPr id="4" name="Slide Number Placeholder 3"/>
          <p:cNvSpPr>
            <a:spLocks noGrp="1"/>
          </p:cNvSpPr>
          <p:nvPr>
            <p:ph type="sldNum" sz="quarter" idx="5"/>
          </p:nvPr>
        </p:nvSpPr>
        <p:spPr/>
        <p:txBody>
          <a:bodyPr/>
          <a:lstStyle/>
          <a:p>
            <a:pPr>
              <a:defRPr/>
            </a:pPr>
            <a:fld id="{EB0E2769-49FA-43D2-9B63-B88B2361E4AA}" type="slidenum">
              <a:rPr lang="en-US" smtClean="0"/>
              <a:pPr>
                <a:defRPr/>
              </a:pPr>
              <a:t>20</a:t>
            </a:fld>
            <a:endParaRPr lang="en-US" dirty="0"/>
          </a:p>
        </p:txBody>
      </p:sp>
    </p:spTree>
    <p:extLst>
      <p:ext uri="{BB962C8B-B14F-4D97-AF65-F5344CB8AC3E}">
        <p14:creationId xmlns:p14="http://schemas.microsoft.com/office/powerpoint/2010/main" val="10564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49746" fontAlgn="base">
              <a:spcBef>
                <a:spcPct val="0"/>
              </a:spcBef>
              <a:spcAft>
                <a:spcPct val="0"/>
              </a:spcAft>
              <a:defRPr/>
            </a:pPr>
            <a:fld id="{50BBCA12-D6B8-4C6E-B487-27C2F256F095}" type="slidenum">
              <a:rPr lang="en-US" smtClean="0">
                <a:latin typeface="Times" pitchFamily="18" charset="0"/>
              </a:rPr>
              <a:pPr defTabSz="949746" fontAlgn="base">
                <a:spcBef>
                  <a:spcPct val="0"/>
                </a:spcBef>
                <a:spcAft>
                  <a:spcPct val="0"/>
                </a:spcAft>
                <a:defRPr/>
              </a:pPr>
              <a:t>2</a:t>
            </a:fld>
            <a:endParaRPr lang="en-US" dirty="0" smtClean="0">
              <a:latin typeface="Times"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charset="0"/>
            </a:endParaRPr>
          </a:p>
          <a:p>
            <a:pPr eaLnBrk="1" hangingPunct="1">
              <a:spcBef>
                <a:spcPct val="0"/>
              </a:spcBef>
            </a:pPr>
            <a:r>
              <a:rPr lang="en-US" dirty="0" smtClean="0">
                <a:latin typeface="Times" charset="0"/>
              </a:rPr>
              <a:t>Provide a place for them to respond.</a:t>
            </a:r>
          </a:p>
          <a:p>
            <a:pPr eaLnBrk="1" hangingPunct="1">
              <a:spcBef>
                <a:spcPct val="0"/>
              </a:spcBef>
            </a:pPr>
            <a:r>
              <a:rPr lang="en-US" dirty="0" smtClean="0">
                <a:latin typeface="Times" charset="0"/>
              </a:rPr>
              <a:t>Be sure to tell learners how to respond. </a:t>
            </a:r>
          </a:p>
          <a:p>
            <a:pPr eaLnBrk="1" hangingPunct="1">
              <a:spcBef>
                <a:spcPct val="0"/>
              </a:spcBef>
            </a:pPr>
            <a:endParaRPr lang="en-US" dirty="0" smtClean="0">
              <a:latin typeface="Times" charset="0"/>
            </a:endParaRPr>
          </a:p>
        </p:txBody>
      </p:sp>
      <p:sp>
        <p:nvSpPr>
          <p:cNvPr id="9216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49746" fontAlgn="base">
              <a:spcBef>
                <a:spcPct val="0"/>
              </a:spcBef>
              <a:spcAft>
                <a:spcPct val="0"/>
              </a:spcAft>
              <a:defRPr/>
            </a:pPr>
            <a:endParaRPr lang="en-US" dirty="0" smtClean="0">
              <a:latin typeface="Times" pitchFamily="18" charset="0"/>
            </a:endParaRPr>
          </a:p>
        </p:txBody>
      </p:sp>
      <p:sp>
        <p:nvSpPr>
          <p:cNvPr id="92166"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49746" fontAlgn="base">
              <a:spcBef>
                <a:spcPct val="0"/>
              </a:spcBef>
              <a:spcAft>
                <a:spcPct val="0"/>
              </a:spcAft>
              <a:defRPr/>
            </a:pPr>
            <a:r>
              <a:rPr lang="en-US" dirty="0" smtClean="0">
                <a:latin typeface="Times" pitchFamily="18" charset="0"/>
              </a:rPr>
              <a:t>P3 Hyder What You Need to Know and Do to Become a Successful Online Trainer</a:t>
            </a:r>
          </a:p>
        </p:txBody>
      </p:sp>
    </p:spTree>
    <p:extLst>
      <p:ext uri="{BB962C8B-B14F-4D97-AF65-F5344CB8AC3E}">
        <p14:creationId xmlns:p14="http://schemas.microsoft.com/office/powerpoint/2010/main" val="3533437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 the</a:t>
            </a:r>
            <a:r>
              <a:rPr lang="en-US" baseline="0" dirty="0" smtClean="0"/>
              <a:t> Chat pod. This operates like most text-based tools. There’s a white box at the bottom where you can type your message and press Enter or click the Send button. All participants will see what others typed unless they Private message.</a:t>
            </a:r>
          </a:p>
          <a:p>
            <a:r>
              <a:rPr lang="en-US" baseline="0" dirty="0" smtClean="0"/>
              <a:t> We use Chat a lot, remember, participants are asked to Mute their own microphones when not talking, so they often type questions and comments here.  We can promote this by asking open-ended questions and asking them to type in Chat—then WAIT!  You must wait 34-45-60 seconds sometimes before you start seeing typed messages.  You will see a little message at the very bottom of the Chat pod to alert you the people are indeed typing, It makes the waiting easier knowing something IS HAPPENING.  </a:t>
            </a:r>
          </a:p>
          <a:p>
            <a:endParaRPr lang="en-US" baseline="0" dirty="0" smtClean="0"/>
          </a:p>
          <a:p>
            <a:endParaRPr lang="en-US" baseline="0" dirty="0" smtClean="0"/>
          </a:p>
          <a:p>
            <a:r>
              <a:rPr lang="en-US" baseline="0" dirty="0" smtClean="0"/>
              <a:t>Do you see in the top right corner of the Chat pod there's a pod options menu? (Each pod on screen has a Pod options menu. The options are different depending on what pod you’re in.) Notice under Pod options there’s a way to change the text size </a:t>
            </a:r>
          </a:p>
          <a:p>
            <a:endParaRPr lang="en-US" dirty="0" smtClean="0"/>
          </a:p>
          <a:p>
            <a:r>
              <a:rPr lang="en-US" dirty="0" smtClean="0"/>
              <a:t>We’ve </a:t>
            </a:r>
            <a:r>
              <a:rPr lang="en-US" dirty="0"/>
              <a:t>designed the session to be interactive, so it’s important that you participate by typing in Chat. This is how you type your question or response, and then click send or</a:t>
            </a:r>
            <a:r>
              <a:rPr lang="en-US" baseline="0" dirty="0"/>
              <a:t> press enter.</a:t>
            </a:r>
            <a:endParaRPr lang="en-GB" dirty="0"/>
          </a:p>
        </p:txBody>
      </p:sp>
      <p:sp>
        <p:nvSpPr>
          <p:cNvPr id="4" name="Slide Number Placeholder 3"/>
          <p:cNvSpPr>
            <a:spLocks noGrp="1"/>
          </p:cNvSpPr>
          <p:nvPr>
            <p:ph type="sldNum" sz="quarter" idx="10"/>
          </p:nvPr>
        </p:nvSpPr>
        <p:spPr/>
        <p:txBody>
          <a:bodyPr/>
          <a:lstStyle/>
          <a:p>
            <a:fld id="{E0B26FC2-6501-4EFB-8163-601CA4CD19C5}" type="slidenum">
              <a:rPr lang="en-GB" smtClean="0"/>
              <a:t>21</a:t>
            </a:fld>
            <a:endParaRPr lang="en-GB" dirty="0"/>
          </a:p>
        </p:txBody>
      </p:sp>
    </p:spTree>
    <p:extLst>
      <p:ext uri="{BB962C8B-B14F-4D97-AF65-F5344CB8AC3E}">
        <p14:creationId xmlns:p14="http://schemas.microsoft.com/office/powerpoint/2010/main" val="253546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B6600-3BA9-4972-91DD-92C103C29EE8}" type="slidenum">
              <a:rPr lang="en-US" smtClean="0"/>
              <a:t>22</a:t>
            </a:fld>
            <a:endParaRPr lang="en-US"/>
          </a:p>
        </p:txBody>
      </p:sp>
    </p:spTree>
    <p:extLst>
      <p:ext uri="{BB962C8B-B14F-4D97-AF65-F5344CB8AC3E}">
        <p14:creationId xmlns:p14="http://schemas.microsoft.com/office/powerpoint/2010/main" val="2626415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24</a:t>
            </a:fld>
            <a:endParaRPr lang="en-US"/>
          </a:p>
        </p:txBody>
      </p:sp>
    </p:spTree>
    <p:extLst>
      <p:ext uri="{BB962C8B-B14F-4D97-AF65-F5344CB8AC3E}">
        <p14:creationId xmlns:p14="http://schemas.microsoft.com/office/powerpoint/2010/main" val="217041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don’t need a pre-planned poll but you do want to know if participants are, “ready to begin…” or “hearing you ok on  audio” the Set Status menu is the best option.</a:t>
            </a:r>
          </a:p>
          <a:p>
            <a:endParaRPr lang="en-US" baseline="0" dirty="0" smtClean="0"/>
          </a:p>
          <a:p>
            <a:r>
              <a:rPr lang="en-US" baseline="0" dirty="0" smtClean="0"/>
              <a:t>So often you just need to know if people are with you or not.  The producer will encourage the participants to begin using set status at the beginning of the session.</a:t>
            </a:r>
            <a:endParaRPr lang="en-US" dirty="0"/>
          </a:p>
          <a:p>
            <a:r>
              <a:rPr lang="en-US" dirty="0"/>
              <a:t>Please</a:t>
            </a:r>
            <a:r>
              <a:rPr lang="en-US" baseline="0" dirty="0"/>
              <a:t> provide feedback anytime by changing your status. Do so by clicking on the drop down menu next to the raised hand </a:t>
            </a:r>
            <a:r>
              <a:rPr lang="en-US" baseline="0" dirty="0" smtClean="0"/>
              <a:t>button in </a:t>
            </a:r>
            <a:r>
              <a:rPr lang="en-US" baseline="0" dirty="0"/>
              <a:t>the bar at the top of your screen</a:t>
            </a:r>
            <a:r>
              <a:rPr lang="en-US" baseline="0" dirty="0" smtClean="0"/>
              <a:t>.</a:t>
            </a:r>
          </a:p>
          <a:p>
            <a:endParaRPr lang="en-US" baseline="0" dirty="0" smtClean="0"/>
          </a:p>
          <a:p>
            <a:r>
              <a:rPr lang="en-US" baseline="0" dirty="0" smtClean="0"/>
              <a:t>Use Raise hand to indicate you want to speak up using your microphone.</a:t>
            </a:r>
          </a:p>
          <a:p>
            <a:endParaRPr lang="en-US" baseline="0" dirty="0"/>
          </a:p>
          <a:p>
            <a:r>
              <a:rPr lang="en-US" baseline="0" dirty="0"/>
              <a:t>Remember to show Stepped Away if you do need to use the restroom or take a call.  It’s helpful to know that your name is there, but you aren’t there.</a:t>
            </a:r>
            <a:endParaRPr lang="en-GB" dirty="0"/>
          </a:p>
        </p:txBody>
      </p:sp>
      <p:sp>
        <p:nvSpPr>
          <p:cNvPr id="4" name="Slide Number Placeholder 3"/>
          <p:cNvSpPr>
            <a:spLocks noGrp="1"/>
          </p:cNvSpPr>
          <p:nvPr>
            <p:ph type="sldNum" sz="quarter" idx="10"/>
          </p:nvPr>
        </p:nvSpPr>
        <p:spPr/>
        <p:txBody>
          <a:bodyPr/>
          <a:lstStyle/>
          <a:p>
            <a:fld id="{E0B26FC2-6501-4EFB-8163-601CA4CD19C5}" type="slidenum">
              <a:rPr lang="en-GB" smtClean="0"/>
              <a:t>25</a:t>
            </a:fld>
            <a:endParaRPr lang="en-GB" dirty="0"/>
          </a:p>
        </p:txBody>
      </p:sp>
    </p:spTree>
    <p:extLst>
      <p:ext uri="{BB962C8B-B14F-4D97-AF65-F5344CB8AC3E}">
        <p14:creationId xmlns:p14="http://schemas.microsoft.com/office/powerpoint/2010/main" val="2719181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1" dirty="0" smtClean="0">
                <a:solidFill>
                  <a:srgbClr val="69BEC0"/>
                </a:solidFill>
              </a:rPr>
              <a:t>Sherri Fickenscher</a:t>
            </a:r>
            <a:r>
              <a:rPr lang="en-US" sz="900" b="1" i="1" dirty="0" smtClean="0">
                <a:solidFill>
                  <a:srgbClr val="626262"/>
                </a:solidFill>
              </a:rPr>
              <a:t>,</a:t>
            </a:r>
            <a:r>
              <a:rPr lang="en-US" sz="900" i="1" dirty="0" smtClean="0">
                <a:solidFill>
                  <a:srgbClr val="626262"/>
                </a:solidFill>
              </a:rPr>
              <a:t> </a:t>
            </a:r>
            <a:r>
              <a:rPr lang="en-US" sz="900" dirty="0" smtClean="0"/>
              <a:t>M.S., LSLS Cert. </a:t>
            </a:r>
            <a:r>
              <a:rPr lang="en-US" sz="900" dirty="0" err="1" smtClean="0"/>
              <a:t>AVEd</a:t>
            </a:r>
            <a:r>
              <a:rPr lang="en-US" sz="900" dirty="0" smtClean="0"/>
              <a:t/>
            </a:r>
            <a:br>
              <a:rPr lang="en-US" sz="900" dirty="0" smtClean="0"/>
            </a:br>
            <a:r>
              <a:rPr lang="en-US" sz="900" dirty="0" smtClean="0"/>
              <a:t>Teacher of the Deaf Education Support Specialist</a:t>
            </a:r>
            <a:endParaRPr lang="en-US" dirty="0" smtClean="0"/>
          </a:p>
          <a:p>
            <a:r>
              <a:rPr lang="en-US" sz="900" dirty="0" smtClean="0"/>
              <a:t>Clarke Schools for Hearing &amp; Speech</a:t>
            </a:r>
            <a:endParaRPr lang="en-US" dirty="0" smtClean="0"/>
          </a:p>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26</a:t>
            </a:fld>
            <a:endParaRPr lang="en-US"/>
          </a:p>
        </p:txBody>
      </p:sp>
    </p:spTree>
    <p:extLst>
      <p:ext uri="{BB962C8B-B14F-4D97-AF65-F5344CB8AC3E}">
        <p14:creationId xmlns:p14="http://schemas.microsoft.com/office/powerpoint/2010/main" val="4269358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BAE4676-FF1C-486F-9D7B-FE2B033912C4}"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3017731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1" dirty="0" smtClean="0">
                <a:solidFill>
                  <a:srgbClr val="69BEC0"/>
                </a:solidFill>
              </a:rPr>
              <a:t>Sherri Fickenscher</a:t>
            </a:r>
            <a:r>
              <a:rPr lang="en-US" sz="900" b="1" i="1" dirty="0" smtClean="0">
                <a:solidFill>
                  <a:srgbClr val="626262"/>
                </a:solidFill>
              </a:rPr>
              <a:t>,</a:t>
            </a:r>
            <a:r>
              <a:rPr lang="en-US" sz="900" i="1" dirty="0" smtClean="0">
                <a:solidFill>
                  <a:srgbClr val="626262"/>
                </a:solidFill>
              </a:rPr>
              <a:t> </a:t>
            </a:r>
            <a:r>
              <a:rPr lang="en-US" sz="900" dirty="0" smtClean="0"/>
              <a:t>M.S., LSLS Cert. </a:t>
            </a:r>
            <a:r>
              <a:rPr lang="en-US" sz="900" dirty="0" err="1" smtClean="0"/>
              <a:t>AVEd</a:t>
            </a:r>
            <a:r>
              <a:rPr lang="en-US" sz="900" dirty="0" smtClean="0"/>
              <a:t/>
            </a:r>
            <a:br>
              <a:rPr lang="en-US" sz="900" dirty="0" smtClean="0"/>
            </a:br>
            <a:r>
              <a:rPr lang="en-US" sz="900" dirty="0" smtClean="0"/>
              <a:t>Teacher of the Deaf Education Support Specialist</a:t>
            </a:r>
            <a:endParaRPr lang="en-US" dirty="0" smtClean="0"/>
          </a:p>
          <a:p>
            <a:r>
              <a:rPr lang="en-US" sz="900" dirty="0" smtClean="0"/>
              <a:t>Clarke Schools for Hearing &amp; Speech</a:t>
            </a:r>
            <a:endParaRPr lang="en-US" dirty="0" smtClean="0"/>
          </a:p>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29</a:t>
            </a:fld>
            <a:endParaRPr lang="en-US"/>
          </a:p>
        </p:txBody>
      </p:sp>
    </p:spTree>
    <p:extLst>
      <p:ext uri="{BB962C8B-B14F-4D97-AF65-F5344CB8AC3E}">
        <p14:creationId xmlns:p14="http://schemas.microsoft.com/office/powerpoint/2010/main" val="654603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30</a:t>
            </a:fld>
            <a:endParaRPr lang="en-US"/>
          </a:p>
        </p:txBody>
      </p:sp>
    </p:spTree>
    <p:extLst>
      <p:ext uri="{BB962C8B-B14F-4D97-AF65-F5344CB8AC3E}">
        <p14:creationId xmlns:p14="http://schemas.microsoft.com/office/powerpoint/2010/main" val="2549336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8350" indent="-293688">
              <a:defRPr>
                <a:solidFill>
                  <a:schemeClr val="tx1"/>
                </a:solidFill>
                <a:latin typeface="Arial" panose="020B0604020202020204" pitchFamily="34" charset="0"/>
                <a:cs typeface="Arial" panose="020B0604020202020204" pitchFamily="34" charset="0"/>
              </a:defRPr>
            </a:lvl2pPr>
            <a:lvl3pPr marL="1181100" indent="-234950">
              <a:defRPr>
                <a:solidFill>
                  <a:schemeClr val="tx1"/>
                </a:solidFill>
                <a:latin typeface="Arial" panose="020B0604020202020204" pitchFamily="34" charset="0"/>
                <a:cs typeface="Arial" panose="020B0604020202020204" pitchFamily="34" charset="0"/>
              </a:defRPr>
            </a:lvl3pPr>
            <a:lvl4pPr marL="1655763" indent="-234950">
              <a:defRPr>
                <a:solidFill>
                  <a:schemeClr val="tx1"/>
                </a:solidFill>
                <a:latin typeface="Arial" panose="020B0604020202020204" pitchFamily="34" charset="0"/>
                <a:cs typeface="Arial" panose="020B0604020202020204" pitchFamily="34" charset="0"/>
              </a:defRPr>
            </a:lvl4pPr>
            <a:lvl5pPr marL="2130425" indent="-234950">
              <a:defRPr>
                <a:solidFill>
                  <a:schemeClr val="tx1"/>
                </a:solidFill>
                <a:latin typeface="Arial" panose="020B0604020202020204" pitchFamily="34" charset="0"/>
                <a:cs typeface="Arial" panose="020B0604020202020204" pitchFamily="34" charset="0"/>
              </a:defRPr>
            </a:lvl5pPr>
            <a:lvl6pPr marL="2587625" indent="-234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4825" indent="-234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2025" indent="-234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225" indent="-234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D9B5F9-45AB-458F-B8F9-D6F4B90D44D8}"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8336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 audiences have fiber connections</a:t>
            </a:r>
            <a:r>
              <a:rPr lang="en-US" baseline="0" dirty="0" smtClean="0"/>
              <a:t> and $100 headsets.  Most of my facilitators and participants are at home, after work hours, using family resources.  I have to remind them to not them the kids play video games online DURING their presentation if network throughput </a:t>
            </a:r>
            <a:r>
              <a:rPr lang="en-US" baseline="0" smtClean="0"/>
              <a:t>is inconsistent.  </a:t>
            </a:r>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36</a:t>
            </a:fld>
            <a:endParaRPr lang="en-US"/>
          </a:p>
        </p:txBody>
      </p:sp>
    </p:spTree>
    <p:extLst>
      <p:ext uri="{BB962C8B-B14F-4D97-AF65-F5344CB8AC3E}">
        <p14:creationId xmlns:p14="http://schemas.microsoft.com/office/powerpoint/2010/main" val="244511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06D04-C1EA-454E-A74D-4D78E13C857B}" type="slidenum">
              <a:rPr lang="en-US" smtClean="0"/>
              <a:t>3</a:t>
            </a:fld>
            <a:endParaRPr lang="en-US"/>
          </a:p>
        </p:txBody>
      </p:sp>
    </p:spTree>
    <p:extLst>
      <p:ext uri="{BB962C8B-B14F-4D97-AF65-F5344CB8AC3E}">
        <p14:creationId xmlns:p14="http://schemas.microsoft.com/office/powerpoint/2010/main" val="2210747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a:t>
            </a:r>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37</a:t>
            </a:fld>
            <a:endParaRPr lang="en-US"/>
          </a:p>
        </p:txBody>
      </p:sp>
    </p:spTree>
    <p:extLst>
      <p:ext uri="{BB962C8B-B14F-4D97-AF65-F5344CB8AC3E}">
        <p14:creationId xmlns:p14="http://schemas.microsoft.com/office/powerpoint/2010/main" val="3112681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105f1211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7105f12112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7105f12112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404332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dirty="0" smtClean="0"/>
              <a:t>In 2016, Hearing First had a goal to connect subject matter experts with hearing professionals and parents to help them develop skills and knowledge to better support children who are deaf or hard of hearing. We've been successfully meeting this need for nearly three years, but getting there wasn't easy. </a:t>
            </a:r>
          </a:p>
          <a:p>
            <a:pPr marL="0" indent="0">
              <a:buNone/>
            </a:pPr>
            <a:r>
              <a:rPr lang="en-US" sz="900" dirty="0" smtClean="0"/>
              <a:t>In this session you'll learn how we went about meeting the challenge and adopted an evidence-based, flipped classroom model (or blended learning model) to improve learner outcomes. You'll learn how we leveraged an online community platform for independent learning assignments, recordings, and resources, and facilitated virtual classroom sessions to engage with others and apply new skills. We'll also share the failures and the genius of our design and production plans, insights into the software tools we use, and methods we use to prepare and motivate subject matter experts and participants.</a:t>
            </a:r>
          </a:p>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4</a:t>
            </a:fld>
            <a:endParaRPr lang="en-US"/>
          </a:p>
        </p:txBody>
      </p:sp>
    </p:spTree>
    <p:extLst>
      <p:ext uri="{BB962C8B-B14F-4D97-AF65-F5344CB8AC3E}">
        <p14:creationId xmlns:p14="http://schemas.microsoft.com/office/powerpoint/2010/main" val="105307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panose="02020603050405020304" pitchFamily="18" charset="0"/>
              </a:rPr>
              <a:t>As you know, I’m Karen Hyder.  I’m your trainer and host for this virtual classroom program.  My background is in training.  In one form or another, it’s what I’ve always done. I started out as an English teacher for non-native, adult students and later became a computer software trainer and then taught others to be trainers.  Then, I developed a course to teach people to teach online using a tool called </a:t>
            </a:r>
            <a:r>
              <a:rPr lang="en-US" altLang="en-US" dirty="0" err="1" smtClean="0">
                <a:latin typeface="Times" panose="02020603050405020304" pitchFamily="18" charset="0"/>
              </a:rPr>
              <a:t>Placeware</a:t>
            </a:r>
            <a:r>
              <a:rPr lang="en-US" altLang="en-US" dirty="0" smtClean="0">
                <a:latin typeface="Times" panose="02020603050405020304" pitchFamily="18" charset="0"/>
              </a:rPr>
              <a:t>, which later became Microsoft Live Meeting. </a:t>
            </a:r>
          </a:p>
          <a:p>
            <a:r>
              <a:rPr lang="en-US" altLang="en-US" dirty="0" smtClean="0">
                <a:latin typeface="Times" panose="02020603050405020304" pitchFamily="18" charset="0"/>
              </a:rPr>
              <a:t>I was instrumental in creating a certification for online trainers through CompTIA.  Their 12 competencies provide a benchmark for good training online or in a face-to-face classroom. </a:t>
            </a:r>
          </a:p>
          <a:p>
            <a:r>
              <a:rPr lang="en-US" altLang="en-US" dirty="0" smtClean="0">
                <a:latin typeface="Times" panose="02020603050405020304" pitchFamily="18" charset="0"/>
              </a:rPr>
              <a:t>What I’ve done is distilled what I’ve learned through all of these experiences to teach you and guide you as you adopt these new tools.  It’s possible that I’ll ask you to do things that sound strange.  I’m going to ask you to play along.</a:t>
            </a:r>
          </a:p>
        </p:txBody>
      </p:sp>
    </p:spTree>
    <p:extLst>
      <p:ext uri="{BB962C8B-B14F-4D97-AF65-F5344CB8AC3E}">
        <p14:creationId xmlns:p14="http://schemas.microsoft.com/office/powerpoint/2010/main" val="250486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https://www.istockphoto.com/vector/earth-listen-gm119114783-13384679</a:t>
            </a:r>
            <a:endParaRPr lang="en-US" dirty="0" smtClean="0"/>
          </a:p>
        </p:txBody>
      </p:sp>
      <p:sp>
        <p:nvSpPr>
          <p:cNvPr id="4" name="Slide Number Placeholder 3"/>
          <p:cNvSpPr>
            <a:spLocks noGrp="1"/>
          </p:cNvSpPr>
          <p:nvPr>
            <p:ph type="sldNum" sz="quarter" idx="10"/>
          </p:nvPr>
        </p:nvSpPr>
        <p:spPr/>
        <p:txBody>
          <a:bodyPr/>
          <a:lstStyle/>
          <a:p>
            <a:fld id="{8B5DA36C-0EFC-464B-9537-64F113860D8D}" type="slidenum">
              <a:rPr lang="en-US" smtClean="0"/>
              <a:t>6</a:t>
            </a:fld>
            <a:endParaRPr lang="en-US"/>
          </a:p>
        </p:txBody>
      </p:sp>
    </p:spTree>
    <p:extLst>
      <p:ext uri="{BB962C8B-B14F-4D97-AF65-F5344CB8AC3E}">
        <p14:creationId xmlns:p14="http://schemas.microsoft.com/office/powerpoint/2010/main" val="149322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7</a:t>
            </a:fld>
            <a:endParaRPr lang="en-US"/>
          </a:p>
        </p:txBody>
      </p:sp>
    </p:spTree>
    <p:extLst>
      <p:ext uri="{BB962C8B-B14F-4D97-AF65-F5344CB8AC3E}">
        <p14:creationId xmlns:p14="http://schemas.microsoft.com/office/powerpoint/2010/main" val="12097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8</a:t>
            </a:fld>
            <a:endParaRPr lang="en-US"/>
          </a:p>
        </p:txBody>
      </p:sp>
    </p:spTree>
    <p:extLst>
      <p:ext uri="{BB962C8B-B14F-4D97-AF65-F5344CB8AC3E}">
        <p14:creationId xmlns:p14="http://schemas.microsoft.com/office/powerpoint/2010/main" val="336940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ct val="0"/>
              </a:spcBef>
              <a:spcAft>
                <a:spcPts val="0"/>
              </a:spcAft>
              <a:buClrTx/>
              <a:buSzTx/>
              <a:buFontTx/>
              <a:buNone/>
              <a:tabLst/>
              <a:defRPr/>
            </a:pPr>
            <a:r>
              <a:rPr lang="en-US" smtClean="0">
                <a:hlinkClick r:id="rId3"/>
              </a:rPr>
              <a:t>http://theelearningcoach.com/media/graphics/use-visual-cues-to-enhance-learning/</a:t>
            </a:r>
            <a:endParaRPr lang="en-US" dirty="0" smtClean="0"/>
          </a:p>
          <a:p>
            <a:pPr marL="0" marR="0" lvl="0" indent="0" algn="l" defTabSz="1828891" rtl="0" eaLnBrk="1" fontAlgn="auto" latinLnBrk="0" hangingPunct="1">
              <a:lnSpc>
                <a:spcPct val="100000"/>
              </a:lnSpc>
              <a:spcBef>
                <a:spcPct val="0"/>
              </a:spcBef>
              <a:spcAft>
                <a:spcPts val="0"/>
              </a:spcAft>
              <a:buClrTx/>
              <a:buSzTx/>
              <a:buFontTx/>
              <a:buNone/>
              <a:tabLst/>
              <a:defRPr/>
            </a:pPr>
            <a:endParaRPr lang="en-US" dirty="0" smtClean="0"/>
          </a:p>
          <a:p>
            <a:pPr marL="0" marR="0" lvl="0" indent="0" algn="l" defTabSz="1828891" rtl="0" eaLnBrk="1" fontAlgn="auto" latinLnBrk="0" hangingPunct="1">
              <a:lnSpc>
                <a:spcPct val="100000"/>
              </a:lnSpc>
              <a:spcBef>
                <a:spcPct val="0"/>
              </a:spcBef>
              <a:spcAft>
                <a:spcPts val="0"/>
              </a:spcAft>
              <a:buClrTx/>
              <a:buSzTx/>
              <a:buFontTx/>
              <a:buNone/>
              <a:tabLst/>
              <a:defRPr/>
            </a:pPr>
            <a:r>
              <a:rPr lang="en-US" dirty="0" smtClean="0"/>
              <a:t>The first step to personal knowledge mastery is the Seek-Sense-Share learning model. It was created by </a:t>
            </a:r>
            <a:r>
              <a:rPr lang="en-US" dirty="0" smtClean="0">
                <a:hlinkClick r:id="rId4"/>
              </a:rPr>
              <a:t>Harold </a:t>
            </a:r>
            <a:r>
              <a:rPr lang="en-US" dirty="0" err="1" smtClean="0">
                <a:hlinkClick r:id="rId4"/>
              </a:rPr>
              <a:t>Jarche</a:t>
            </a:r>
            <a:r>
              <a:rPr lang="en-US" dirty="0" smtClean="0"/>
              <a:t>, connected learning specialist, and it’s a concept that Hearing First supports for learning through our personal and professional networks. This learning model helps us make that data meaningful by being productive in our work and in the world of LSL. So, how does Seek-Sense-Share work exactly?</a:t>
            </a:r>
          </a:p>
          <a:p>
            <a:pPr eaLnBrk="1" hangingPunct="1">
              <a:spcBef>
                <a:spcPct val="0"/>
              </a:spcBef>
            </a:pPr>
            <a:endParaRPr lang="en-US" dirty="0" smtClean="0"/>
          </a:p>
          <a:p>
            <a:pPr eaLnBrk="1" hangingPunct="1">
              <a:spcBef>
                <a:spcPct val="0"/>
              </a:spcBef>
            </a:pPr>
            <a:endParaRPr lang="en-US" dirty="0" smtClean="0"/>
          </a:p>
          <a:p>
            <a:pPr marL="0" indent="0">
              <a:buNone/>
            </a:pPr>
            <a:r>
              <a:rPr lang="en-US" dirty="0" smtClean="0"/>
              <a:t/>
            </a:r>
            <a:br>
              <a:rPr lang="en-US" dirty="0" smtClean="0"/>
            </a:br>
            <a:r>
              <a:rPr lang="en-US" dirty="0" err="1" smtClean="0"/>
              <a:t>Jarche</a:t>
            </a:r>
            <a:r>
              <a:rPr lang="en-US" dirty="0" smtClean="0"/>
              <a:t> defines the Seek-Sense-Share model like this:</a:t>
            </a:r>
          </a:p>
          <a:p>
            <a:pPr marL="0" indent="0">
              <a:buNone/>
            </a:pPr>
            <a:r>
              <a:rPr lang="en-US" dirty="0" smtClean="0"/>
              <a:t/>
            </a:r>
            <a:br>
              <a:rPr lang="en-US" dirty="0" smtClean="0"/>
            </a:br>
            <a:r>
              <a:rPr lang="en-US" b="1" dirty="0" smtClean="0"/>
              <a:t>SEEK</a:t>
            </a:r>
            <a:endParaRPr lang="en-US" dirty="0" smtClean="0"/>
          </a:p>
          <a:p>
            <a:pPr marL="0" indent="0">
              <a:buNone/>
            </a:pPr>
            <a:r>
              <a:rPr lang="en-US" dirty="0" smtClean="0"/>
              <a:t>Seeking is how we discover new information and keep up to date. Building a network of colleagues is key. Not only does this allow us to pull information, it also creates a way to have information pushed to us by trusted sources.</a:t>
            </a:r>
          </a:p>
          <a:p>
            <a:pPr marL="0" indent="0">
              <a:buNone/>
            </a:pPr>
            <a:r>
              <a:rPr lang="en-US" b="1" dirty="0" smtClean="0"/>
              <a:t>SENSE</a:t>
            </a:r>
            <a:endParaRPr lang="en-US" dirty="0" smtClean="0"/>
          </a:p>
          <a:p>
            <a:pPr marL="0" indent="0">
              <a:buNone/>
            </a:pPr>
            <a:r>
              <a:rPr lang="en-US" dirty="0" smtClean="0"/>
              <a:t>Sensing is how we personalize and use information. Sensing includes reflection and putting into practice what we’ve learned. It often requires experimentation, as we learn best by doing.</a:t>
            </a:r>
          </a:p>
          <a:p>
            <a:pPr marL="0" indent="0">
              <a:buNone/>
            </a:pPr>
            <a:r>
              <a:rPr lang="en-US" b="1" dirty="0" smtClean="0"/>
              <a:t>SHARE</a:t>
            </a:r>
            <a:endParaRPr lang="en-US" dirty="0" smtClean="0"/>
          </a:p>
          <a:p>
            <a:pPr marL="0" indent="0">
              <a:buNone/>
            </a:pPr>
            <a:r>
              <a:rPr lang="en-US" dirty="0" smtClean="0"/>
              <a:t>Sharing is how we exchange resources, ideas and experiences with our networks, as well as collaborate with our colleagues.</a:t>
            </a:r>
          </a:p>
          <a:p>
            <a:pPr marL="0" indent="0">
              <a:buNone/>
            </a:pPr>
            <a:r>
              <a:rPr lang="en-US" i="1" dirty="0" smtClean="0"/>
              <a:t>Source: Harold </a:t>
            </a:r>
            <a:r>
              <a:rPr lang="en-US" i="1" dirty="0" err="1" smtClean="0"/>
              <a:t>Jarche’s</a:t>
            </a:r>
            <a:r>
              <a:rPr lang="en-US" i="1" dirty="0" smtClean="0"/>
              <a:t> “Seek, Sense, Share”; Creative Commons BY-NC 2012; </a:t>
            </a:r>
            <a:r>
              <a:rPr lang="en-US" i="1" dirty="0" smtClean="0">
                <a:hlinkClick r:id="rId5"/>
              </a:rPr>
              <a:t>Jarche.com</a:t>
            </a:r>
            <a:endParaRPr lang="en-US" dirty="0" smtClean="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8B5DA36C-0EFC-464B-9537-64F113860D8D}" type="slidenum">
              <a:rPr lang="en-US" smtClean="0"/>
              <a:t>9</a:t>
            </a:fld>
            <a:endParaRPr lang="en-US"/>
          </a:p>
        </p:txBody>
      </p:sp>
    </p:spTree>
    <p:extLst>
      <p:ext uri="{BB962C8B-B14F-4D97-AF65-F5344CB8AC3E}">
        <p14:creationId xmlns:p14="http://schemas.microsoft.com/office/powerpoint/2010/main" val="3044060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p:bg>
      <p:bgPr>
        <a:solidFill>
          <a:srgbClr val="68BE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r">
              <a:defRPr sz="22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r">
              <a:buNone/>
              <a:defRPr sz="1500">
                <a:solidFill>
                  <a:schemeClr val="bg1"/>
                </a:solidFill>
              </a:defRPr>
            </a:lvl1pPr>
            <a:lvl2pPr marL="342894" indent="0" algn="ctr">
              <a:buNone/>
              <a:defRPr sz="1500"/>
            </a:lvl2pPr>
            <a:lvl3pPr marL="685789" indent="0" algn="ctr">
              <a:buNone/>
              <a:defRPr sz="1350"/>
            </a:lvl3pPr>
            <a:lvl4pPr marL="1028683" indent="0" algn="ctr">
              <a:buNone/>
              <a:defRPr sz="1200"/>
            </a:lvl4pPr>
            <a:lvl5pPr marL="1371577" indent="0" algn="ctr">
              <a:buNone/>
              <a:defRPr sz="1200"/>
            </a:lvl5pPr>
            <a:lvl6pPr marL="1714471" indent="0" algn="ctr">
              <a:buNone/>
              <a:defRPr sz="1200"/>
            </a:lvl6pPr>
            <a:lvl7pPr marL="2057366" indent="0" algn="ctr">
              <a:buNone/>
              <a:defRPr sz="1200"/>
            </a:lvl7pPr>
            <a:lvl8pPr marL="2400260" indent="0" algn="ctr">
              <a:buNone/>
              <a:defRPr sz="1200"/>
            </a:lvl8pPr>
            <a:lvl9pPr marL="2743154"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0712" y="4253008"/>
            <a:ext cx="2474273" cy="5474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635966"/>
            <a:ext cx="20574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Karen Hyder and Hearing First, LLC. ALL RIGHTS RESERVED.</a:t>
            </a:r>
            <a:endParaRPr lang="en-US"/>
          </a:p>
        </p:txBody>
      </p:sp>
      <p:sp>
        <p:nvSpPr>
          <p:cNvPr id="7" name="Slide Number Placeholder 6"/>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4" indent="0">
              <a:buNone/>
              <a:defRPr sz="1500" b="1"/>
            </a:lvl2pPr>
            <a:lvl3pPr marL="685789" indent="0">
              <a:buNone/>
              <a:defRPr sz="1350" b="1"/>
            </a:lvl3pPr>
            <a:lvl4pPr marL="1028683" indent="0">
              <a:buNone/>
              <a:defRPr sz="1200" b="1"/>
            </a:lvl4pPr>
            <a:lvl5pPr marL="1371577" indent="0">
              <a:buNone/>
              <a:defRPr sz="1200" b="1"/>
            </a:lvl5pPr>
            <a:lvl6pPr marL="1714471" indent="0">
              <a:buNone/>
              <a:defRPr sz="1200" b="1"/>
            </a:lvl6pPr>
            <a:lvl7pPr marL="2057366" indent="0">
              <a:buNone/>
              <a:defRPr sz="1200" b="1"/>
            </a:lvl7pPr>
            <a:lvl8pPr marL="2400260" indent="0">
              <a:buNone/>
              <a:defRPr sz="1200" b="1"/>
            </a:lvl8pPr>
            <a:lvl9pPr marL="2743154"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94" indent="0">
              <a:buNone/>
              <a:defRPr sz="1500" b="1"/>
            </a:lvl2pPr>
            <a:lvl3pPr marL="685789" indent="0">
              <a:buNone/>
              <a:defRPr sz="1350" b="1"/>
            </a:lvl3pPr>
            <a:lvl4pPr marL="1028683" indent="0">
              <a:buNone/>
              <a:defRPr sz="1200" b="1"/>
            </a:lvl4pPr>
            <a:lvl5pPr marL="1371577" indent="0">
              <a:buNone/>
              <a:defRPr sz="1200" b="1"/>
            </a:lvl5pPr>
            <a:lvl6pPr marL="1714471" indent="0">
              <a:buNone/>
              <a:defRPr sz="1200" b="1"/>
            </a:lvl6pPr>
            <a:lvl7pPr marL="2057366" indent="0">
              <a:buNone/>
              <a:defRPr sz="1200" b="1"/>
            </a:lvl7pPr>
            <a:lvl8pPr marL="2400260" indent="0">
              <a:buNone/>
              <a:defRPr sz="1200" b="1"/>
            </a:lvl8pPr>
            <a:lvl9pPr marL="2743154"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635966"/>
            <a:ext cx="2057400" cy="273844"/>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Karen Hyder and Hearing First, LLC. ALL RIGHTS RESERVED.</a:t>
            </a:r>
            <a:endParaRPr lang="en-US"/>
          </a:p>
        </p:txBody>
      </p:sp>
      <p:sp>
        <p:nvSpPr>
          <p:cNvPr id="9" name="Slide Number Placeholder 8"/>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635966"/>
            <a:ext cx="2057400" cy="273844"/>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 Karen Hyder and Hearing First, LLC. ALL RIGHTS RESERVED.</a:t>
            </a:r>
            <a:endParaRPr lang="en-US"/>
          </a:p>
        </p:txBody>
      </p:sp>
      <p:sp>
        <p:nvSpPr>
          <p:cNvPr id="5" name="Slide Number Placeholder 4"/>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635966"/>
            <a:ext cx="2057400" cy="273844"/>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 Karen Hyder and Hearing First, LLC. ALL RIGHTS RESERVED.</a:t>
            </a:r>
            <a:endParaRPr lang="en-US"/>
          </a:p>
        </p:txBody>
      </p:sp>
      <p:sp>
        <p:nvSpPr>
          <p:cNvPr id="4" name="Slide Number Placeholder 3"/>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2949177"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3" y="1543050"/>
            <a:ext cx="2949177" cy="2858691"/>
          </a:xfrm>
        </p:spPr>
        <p:txBody>
          <a:bodyPr/>
          <a:lstStyle>
            <a:lvl1pPr marL="0" indent="0">
              <a:buNone/>
              <a:defRPr sz="1200"/>
            </a:lvl1pPr>
            <a:lvl2pPr marL="342894" indent="0">
              <a:buNone/>
              <a:defRPr sz="1050"/>
            </a:lvl2pPr>
            <a:lvl3pPr marL="685789" indent="0">
              <a:buNone/>
              <a:defRPr sz="900"/>
            </a:lvl3pPr>
            <a:lvl4pPr marL="1028683" indent="0">
              <a:buNone/>
              <a:defRPr sz="750"/>
            </a:lvl4pPr>
            <a:lvl5pPr marL="1371577" indent="0">
              <a:buNone/>
              <a:defRPr sz="750"/>
            </a:lvl5pPr>
            <a:lvl6pPr marL="1714471" indent="0">
              <a:buNone/>
              <a:defRPr sz="750"/>
            </a:lvl6pPr>
            <a:lvl7pPr marL="2057366" indent="0">
              <a:buNone/>
              <a:defRPr sz="750"/>
            </a:lvl7pPr>
            <a:lvl8pPr marL="2400260" indent="0">
              <a:buNone/>
              <a:defRPr sz="750"/>
            </a:lvl8pPr>
            <a:lvl9pPr marL="2743154" indent="0">
              <a:buNone/>
              <a:defRPr sz="750"/>
            </a:lvl9pPr>
          </a:lstStyle>
          <a:p>
            <a:pPr lvl="0"/>
            <a:r>
              <a:rPr lang="en-US"/>
              <a:t>Edit Master text styles</a:t>
            </a:r>
          </a:p>
        </p:txBody>
      </p:sp>
      <p:sp>
        <p:nvSpPr>
          <p:cNvPr id="5" name="Date Placeholder 4"/>
          <p:cNvSpPr>
            <a:spLocks noGrp="1"/>
          </p:cNvSpPr>
          <p:nvPr>
            <p:ph type="dt" sz="half" idx="10"/>
          </p:nvPr>
        </p:nvSpPr>
        <p:spPr>
          <a:xfrm>
            <a:off x="628650" y="4635966"/>
            <a:ext cx="20574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Karen Hyder and Hearing First, LLC. ALL RIGHTS RESERVED.</a:t>
            </a:r>
            <a:endParaRPr lang="en-US"/>
          </a:p>
        </p:txBody>
      </p:sp>
      <p:sp>
        <p:nvSpPr>
          <p:cNvPr id="7" name="Slide Number Placeholder 6"/>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2949177"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894" indent="0">
              <a:buNone/>
              <a:defRPr sz="2100"/>
            </a:lvl2pPr>
            <a:lvl3pPr marL="685789" indent="0">
              <a:buNone/>
              <a:defRPr sz="1800"/>
            </a:lvl3pPr>
            <a:lvl4pPr marL="1028683" indent="0">
              <a:buNone/>
              <a:defRPr sz="1500"/>
            </a:lvl4pPr>
            <a:lvl5pPr marL="1371577" indent="0">
              <a:buNone/>
              <a:defRPr sz="1500"/>
            </a:lvl5pPr>
            <a:lvl6pPr marL="1714471" indent="0">
              <a:buNone/>
              <a:defRPr sz="1500"/>
            </a:lvl6pPr>
            <a:lvl7pPr marL="2057366" indent="0">
              <a:buNone/>
              <a:defRPr sz="1500"/>
            </a:lvl7pPr>
            <a:lvl8pPr marL="2400260" indent="0">
              <a:buNone/>
              <a:defRPr sz="1500"/>
            </a:lvl8pPr>
            <a:lvl9pPr marL="274315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3" y="1543050"/>
            <a:ext cx="2949177" cy="2858691"/>
          </a:xfrm>
        </p:spPr>
        <p:txBody>
          <a:bodyPr/>
          <a:lstStyle>
            <a:lvl1pPr marL="0" indent="0">
              <a:buNone/>
              <a:defRPr sz="1200"/>
            </a:lvl1pPr>
            <a:lvl2pPr marL="342894" indent="0">
              <a:buNone/>
              <a:defRPr sz="1050"/>
            </a:lvl2pPr>
            <a:lvl3pPr marL="685789" indent="0">
              <a:buNone/>
              <a:defRPr sz="900"/>
            </a:lvl3pPr>
            <a:lvl4pPr marL="1028683" indent="0">
              <a:buNone/>
              <a:defRPr sz="750"/>
            </a:lvl4pPr>
            <a:lvl5pPr marL="1371577" indent="0">
              <a:buNone/>
              <a:defRPr sz="750"/>
            </a:lvl5pPr>
            <a:lvl6pPr marL="1714471" indent="0">
              <a:buNone/>
              <a:defRPr sz="750"/>
            </a:lvl6pPr>
            <a:lvl7pPr marL="2057366" indent="0">
              <a:buNone/>
              <a:defRPr sz="750"/>
            </a:lvl7pPr>
            <a:lvl8pPr marL="2400260" indent="0">
              <a:buNone/>
              <a:defRPr sz="750"/>
            </a:lvl8pPr>
            <a:lvl9pPr marL="2743154" indent="0">
              <a:buNone/>
              <a:defRPr sz="750"/>
            </a:lvl9pPr>
          </a:lstStyle>
          <a:p>
            <a:pPr lvl="0"/>
            <a:r>
              <a:rPr lang="en-US"/>
              <a:t>Edit Master text styles</a:t>
            </a:r>
          </a:p>
        </p:txBody>
      </p:sp>
      <p:sp>
        <p:nvSpPr>
          <p:cNvPr id="5" name="Date Placeholder 4"/>
          <p:cNvSpPr>
            <a:spLocks noGrp="1"/>
          </p:cNvSpPr>
          <p:nvPr>
            <p:ph type="dt" sz="half" idx="10"/>
          </p:nvPr>
        </p:nvSpPr>
        <p:spPr>
          <a:xfrm>
            <a:off x="628650" y="4635966"/>
            <a:ext cx="20574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Karen Hyder and Hearing First, LLC. ALL RIGHTS RESERVED.</a:t>
            </a:r>
            <a:endParaRPr lang="en-US"/>
          </a:p>
        </p:txBody>
      </p:sp>
      <p:sp>
        <p:nvSpPr>
          <p:cNvPr id="7" name="Slide Number Placeholder 6"/>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628569" y="411481"/>
            <a:ext cx="7886863" cy="392372"/>
          </a:xfrm>
          <a:prstGeom prst="rect">
            <a:avLst/>
          </a:prstGeom>
        </p:spPr>
        <p:txBody>
          <a:bodyPr/>
          <a:lstStyle>
            <a:lvl1pPr>
              <a:defRPr sz="2400">
                <a:solidFill>
                  <a:srgbClr val="69BEC0"/>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09906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Separator - Teal">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solidFill>
                <a:schemeClr val="accent1"/>
              </a:solidFill>
              <a:latin typeface="AvenirNext LT Pro Bold"/>
            </a:endParaRPr>
          </a:p>
        </p:txBody>
      </p:sp>
      <p:pic>
        <p:nvPicPr>
          <p:cNvPr id="6" name="Picture 5" descr="LOGO-Inverted.eps"/>
          <p:cNvPicPr>
            <a:picLocks noChangeAspect="1"/>
          </p:cNvPicPr>
          <p:nvPr/>
        </p:nvPicPr>
        <p:blipFill rotWithShape="1">
          <a:blip r:embed="rId2" cstate="email">
            <a:extLst>
              <a:ext uri="{28A0092B-C50C-407E-A947-70E740481C1C}">
                <a14:useLocalDpi xmlns:a14="http://schemas.microsoft.com/office/drawing/2010/main" val="0"/>
              </a:ext>
            </a:extLst>
          </a:blip>
          <a:srcRect l="24171" r="24196" b="34854"/>
          <a:stretch/>
        </p:blipFill>
        <p:spPr>
          <a:xfrm>
            <a:off x="8384025" y="4381501"/>
            <a:ext cx="474579" cy="475844"/>
          </a:xfrm>
          <a:prstGeom prst="rect">
            <a:avLst/>
          </a:prstGeom>
        </p:spPr>
      </p:pic>
      <p:sp>
        <p:nvSpPr>
          <p:cNvPr id="8" name="Text Placeholder 6"/>
          <p:cNvSpPr>
            <a:spLocks noGrp="1"/>
          </p:cNvSpPr>
          <p:nvPr>
            <p:ph type="body" sz="quarter" idx="15" hasCustomPrompt="1"/>
          </p:nvPr>
        </p:nvSpPr>
        <p:spPr>
          <a:xfrm>
            <a:off x="380960" y="1136793"/>
            <a:ext cx="7203507" cy="2428875"/>
          </a:xfrm>
          <a:prstGeom prst="rect">
            <a:avLst/>
          </a:prstGeom>
        </p:spPr>
        <p:txBody>
          <a:bodyPr vert="horz" lIns="0" tIns="0" rIns="0" bIns="0" anchor="ctr" anchorCtr="0">
            <a:noAutofit/>
          </a:bodyPr>
          <a:lstStyle>
            <a:lvl1pPr marL="0" indent="0" algn="l">
              <a:lnSpc>
                <a:spcPct val="80000"/>
              </a:lnSpc>
              <a:buNone/>
              <a:defRPr sz="4950" b="0" i="0" cap="all" baseline="0">
                <a:solidFill>
                  <a:srgbClr val="FFFFFF"/>
                </a:solidFill>
                <a:latin typeface="Calibri" panose="020F0502020204030204" pitchFamily="34" charset="0"/>
                <a:cs typeface="Calibri" panose="020F0502020204030204" pitchFamily="34" charset="0"/>
              </a:defRPr>
            </a:lvl1pPr>
          </a:lstStyle>
          <a:p>
            <a:pPr lvl="0"/>
            <a:r>
              <a:rPr lang="en-US" dirty="0"/>
              <a:t>New topic</a:t>
            </a:r>
          </a:p>
        </p:txBody>
      </p:sp>
    </p:spTree>
    <p:extLst>
      <p:ext uri="{BB962C8B-B14F-4D97-AF65-F5344CB8AC3E}">
        <p14:creationId xmlns:p14="http://schemas.microsoft.com/office/powerpoint/2010/main" val="393992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marL="129776" indent="-129776">
              <a:defRPr sz="1500">
                <a:latin typeface="Calibri" panose="020F0502020204030204" pitchFamily="34" charset="0"/>
              </a:defRPr>
            </a:lvl1pPr>
            <a:lvl2pPr marL="427428" indent="-254790">
              <a:defRPr sz="1350">
                <a:latin typeface="Calibri" panose="020F0502020204030204" pitchFamily="34" charset="0"/>
              </a:defRPr>
            </a:lvl2pPr>
            <a:lvl3pPr>
              <a:defRPr sz="150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1369219"/>
            <a:ext cx="3886200" cy="3263504"/>
          </a:xfrm>
        </p:spPr>
        <p:txBody>
          <a:bodyPr/>
          <a:lstStyle>
            <a:lvl1pPr marL="129776" indent="-129776">
              <a:tabLst/>
              <a:defRPr sz="1500">
                <a:latin typeface="Calibri" panose="020F0502020204030204" pitchFamily="34" charset="0"/>
              </a:defRPr>
            </a:lvl1pPr>
            <a:lvl2pPr marL="429809" indent="-257171">
              <a:defRPr lang="en-US" sz="1350" kern="1200" dirty="0">
                <a:solidFill>
                  <a:schemeClr val="tx1"/>
                </a:solidFill>
                <a:latin typeface="Calibri" panose="020F0502020204030204" pitchFamily="34" charset="0"/>
                <a:ea typeface="+mn-ea"/>
                <a:cs typeface="+mn-cs"/>
              </a:defRPr>
            </a:lvl2pPr>
            <a:lvl3pPr>
              <a:defRPr sz="150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stStyle>
          <a:p>
            <a:pPr lvl="0"/>
            <a:r>
              <a:rPr lang="en-US" dirty="0"/>
              <a:t>Click to edit Master text styles</a:t>
            </a:r>
          </a:p>
          <a:p>
            <a:pPr marL="427428" lvl="1" indent="-254790" algn="l" defTabSz="408152" rtl="0" eaLnBrk="1" latinLnBrk="0" hangingPunct="1">
              <a:spcBef>
                <a:spcPct val="20000"/>
              </a:spcBef>
              <a:buFont typeface="Arial"/>
              <a:buChar char="–"/>
            </a:pPr>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628569" y="411481"/>
            <a:ext cx="7886863" cy="392372"/>
          </a:xfrm>
          <a:prstGeom prst="rect">
            <a:avLst/>
          </a:prstGeom>
        </p:spPr>
        <p:txBody>
          <a:bodyPr/>
          <a:lstStyle>
            <a:lvl1pPr>
              <a:defRPr>
                <a:solidFill>
                  <a:srgbClr val="69BEC0"/>
                </a:solidFill>
                <a:latin typeface="Calibri" panose="020F0502020204030204" pitchFamily="34" charset="0"/>
              </a:defRPr>
            </a:lvl1pPr>
          </a:lstStyle>
          <a:p>
            <a:r>
              <a:rPr lang="en-US" dirty="0"/>
              <a:t>Click to edit Master title style</a:t>
            </a:r>
          </a:p>
        </p:txBody>
      </p:sp>
      <p:sp>
        <p:nvSpPr>
          <p:cNvPr id="7" name="Text Placeholder 5"/>
          <p:cNvSpPr>
            <a:spLocks noGrp="1"/>
          </p:cNvSpPr>
          <p:nvPr>
            <p:ph type="body" sz="quarter" idx="11"/>
          </p:nvPr>
        </p:nvSpPr>
        <p:spPr>
          <a:xfrm>
            <a:off x="628569" y="1050834"/>
            <a:ext cx="3886200" cy="290513"/>
          </a:xfrm>
          <a:prstGeom prst="rect">
            <a:avLst/>
          </a:prstGeom>
        </p:spPr>
        <p:txBody>
          <a:bodyPr/>
          <a:lstStyle>
            <a:lvl1pPr marL="0" indent="0">
              <a:buNone/>
              <a:defRPr sz="1950"/>
            </a:lvl1pPr>
            <a:lvl2pPr marL="408152" indent="0">
              <a:buNone/>
              <a:defRPr sz="2100"/>
            </a:lvl2pPr>
            <a:lvl3pPr marL="816302" indent="0">
              <a:buNone/>
              <a:defRPr sz="1800"/>
            </a:lvl3pPr>
            <a:lvl4pPr marL="1224453" indent="0">
              <a:buNone/>
              <a:defRPr sz="1350"/>
            </a:lvl4pPr>
            <a:lvl5pPr marL="1632605" indent="0">
              <a:buNone/>
              <a:defRPr sz="1350"/>
            </a:lvl5pPr>
          </a:lstStyle>
          <a:p>
            <a:pPr lvl="0"/>
            <a:r>
              <a:rPr lang="en-US" dirty="0"/>
              <a:t>Click to edit Master text styles</a:t>
            </a:r>
          </a:p>
        </p:txBody>
      </p:sp>
      <p:sp>
        <p:nvSpPr>
          <p:cNvPr id="8" name="Text Placeholder 5"/>
          <p:cNvSpPr>
            <a:spLocks noGrp="1"/>
          </p:cNvSpPr>
          <p:nvPr>
            <p:ph type="body" sz="quarter" idx="12"/>
          </p:nvPr>
        </p:nvSpPr>
        <p:spPr>
          <a:xfrm>
            <a:off x="4629151" y="1050834"/>
            <a:ext cx="3886200" cy="290513"/>
          </a:xfrm>
          <a:prstGeom prst="rect">
            <a:avLst/>
          </a:prstGeom>
        </p:spPr>
        <p:txBody>
          <a:bodyPr/>
          <a:lstStyle>
            <a:lvl1pPr marL="0" indent="0">
              <a:buNone/>
              <a:defRPr sz="1950"/>
            </a:lvl1pPr>
            <a:lvl2pPr marL="408152" indent="0">
              <a:buNone/>
              <a:defRPr sz="2100"/>
            </a:lvl2pPr>
            <a:lvl3pPr marL="816302" indent="0">
              <a:buNone/>
              <a:defRPr sz="1800"/>
            </a:lvl3pPr>
            <a:lvl4pPr marL="1224453" indent="0">
              <a:buNone/>
              <a:defRPr sz="1350"/>
            </a:lvl4pPr>
            <a:lvl5pPr marL="1632605" indent="0">
              <a:buNone/>
              <a:defRPr sz="1350"/>
            </a:lvl5pPr>
          </a:lstStyle>
          <a:p>
            <a:pPr lvl="0"/>
            <a:r>
              <a:rPr lang="en-US" dirty="0"/>
              <a:t>Click to edit Master text styles</a:t>
            </a:r>
          </a:p>
        </p:txBody>
      </p:sp>
    </p:spTree>
    <p:extLst>
      <p:ext uri="{BB962C8B-B14F-4D97-AF65-F5344CB8AC3E}">
        <p14:creationId xmlns:p14="http://schemas.microsoft.com/office/powerpoint/2010/main" val="313651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7885509" cy="590318"/>
          </a:xfrm>
        </p:spPr>
        <p:txBody>
          <a:bodyPr anchor="b"/>
          <a:lstStyle>
            <a:lvl1pPr>
              <a:defRPr sz="1800"/>
            </a:lvl1pPr>
          </a:lstStyle>
          <a:p>
            <a:r>
              <a:rPr lang="en-US" dirty="0"/>
              <a:t>Click to edit Master title style</a:t>
            </a:r>
          </a:p>
        </p:txBody>
      </p:sp>
      <p:sp>
        <p:nvSpPr>
          <p:cNvPr id="3" name="Content Placeholder 2"/>
          <p:cNvSpPr>
            <a:spLocks noGrp="1"/>
          </p:cNvSpPr>
          <p:nvPr>
            <p:ph idx="1"/>
          </p:nvPr>
        </p:nvSpPr>
        <p:spPr>
          <a:xfrm>
            <a:off x="3887391" y="1706139"/>
            <a:ext cx="4629150" cy="2689651"/>
          </a:xfrm>
        </p:spPr>
        <p:txBody>
          <a:bodyPr/>
          <a:lstStyle>
            <a:lvl1pPr>
              <a:defRPr sz="1350"/>
            </a:lvl1pPr>
            <a:lvl2pPr>
              <a:defRPr sz="1350"/>
            </a:lvl2pPr>
            <a:lvl3pPr>
              <a:defRPr sz="1125"/>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4635966"/>
            <a:ext cx="2057400" cy="27384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Karen Hyder and Hearing First, LLC. ALL RIGHTS RESERVED.</a:t>
            </a:r>
            <a:endParaRPr lang="en-US"/>
          </a:p>
        </p:txBody>
      </p:sp>
      <p:sp>
        <p:nvSpPr>
          <p:cNvPr id="7" name="Slide Number Placeholder 6"/>
          <p:cNvSpPr>
            <a:spLocks noGrp="1"/>
          </p:cNvSpPr>
          <p:nvPr>
            <p:ph type="sldNum" sz="quarter" idx="12"/>
          </p:nvPr>
        </p:nvSpPr>
        <p:spPr/>
        <p:txBody>
          <a:bodyPr/>
          <a:lstStyle/>
          <a:p>
            <a:fld id="{7A7C8998-E2FB-415D-8631-C7D3264150F7}" type="slidenum">
              <a:rPr lang="en-US" smtClean="0"/>
              <a:t>‹#›</a:t>
            </a:fld>
            <a:endParaRPr lang="en-US"/>
          </a:p>
        </p:txBody>
      </p:sp>
      <p:sp>
        <p:nvSpPr>
          <p:cNvPr id="8" name="Text Placeholder 4"/>
          <p:cNvSpPr>
            <a:spLocks noGrp="1"/>
          </p:cNvSpPr>
          <p:nvPr>
            <p:ph type="body" sz="quarter" idx="3"/>
          </p:nvPr>
        </p:nvSpPr>
        <p:spPr>
          <a:xfrm>
            <a:off x="3887393" y="1054937"/>
            <a:ext cx="4627959" cy="617934"/>
          </a:xfrm>
        </p:spPr>
        <p:txBody>
          <a:bodyPr anchor="b">
            <a:normAutofit/>
          </a:bodyPr>
          <a:lstStyle>
            <a:lvl1pPr marL="0" indent="0">
              <a:buNone/>
              <a:defRPr sz="1575"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dirty="0"/>
              <a:t>Click to edit Master text styles</a:t>
            </a:r>
          </a:p>
        </p:txBody>
      </p:sp>
      <p:sp>
        <p:nvSpPr>
          <p:cNvPr id="10" name="Picture Placeholder 9"/>
          <p:cNvSpPr>
            <a:spLocks noGrp="1"/>
          </p:cNvSpPr>
          <p:nvPr>
            <p:ph type="pic" sz="quarter" idx="13"/>
          </p:nvPr>
        </p:nvSpPr>
        <p:spPr>
          <a:xfrm>
            <a:off x="728780" y="1229265"/>
            <a:ext cx="2779663" cy="3040811"/>
          </a:xfrm>
        </p:spPr>
        <p:txBody>
          <a:bodyPr/>
          <a:lstStyle>
            <a:lvl1pPr marL="0" indent="0">
              <a:buNone/>
              <a:defRPr/>
            </a:lvl1pPr>
          </a:lstStyle>
          <a:p>
            <a:endParaRPr lang="en-US" dirty="0"/>
          </a:p>
        </p:txBody>
      </p:sp>
    </p:spTree>
    <p:extLst>
      <p:ext uri="{BB962C8B-B14F-4D97-AF65-F5344CB8AC3E}">
        <p14:creationId xmlns:p14="http://schemas.microsoft.com/office/powerpoint/2010/main" val="147435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Blue BG Title Slide">
    <p:bg>
      <p:bgPr>
        <a:solidFill>
          <a:srgbClr val="EC5F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841772"/>
            <a:ext cx="7543800" cy="1790700"/>
          </a:xfrm>
        </p:spPr>
        <p:txBody>
          <a:bodyPr anchor="b">
            <a:normAutofit/>
          </a:bodyPr>
          <a:lstStyle>
            <a:lvl1pPr algn="ctr">
              <a:defRPr sz="22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00100" y="2701528"/>
            <a:ext cx="7543800" cy="1241822"/>
          </a:xfrm>
        </p:spPr>
        <p:txBody>
          <a:bodyPr>
            <a:normAutofit/>
          </a:bodyPr>
          <a:lstStyle>
            <a:lvl1pPr marL="0" indent="0" algn="ctr">
              <a:buNone/>
              <a:defRPr sz="1500">
                <a:solidFill>
                  <a:schemeClr val="bg1"/>
                </a:solidFill>
              </a:defRPr>
            </a:lvl1pPr>
            <a:lvl2pPr marL="342894" indent="0" algn="ctr">
              <a:buNone/>
              <a:defRPr sz="1500"/>
            </a:lvl2pPr>
            <a:lvl3pPr marL="685789" indent="0" algn="ctr">
              <a:buNone/>
              <a:defRPr sz="1350"/>
            </a:lvl3pPr>
            <a:lvl4pPr marL="1028683" indent="0" algn="ctr">
              <a:buNone/>
              <a:defRPr sz="1200"/>
            </a:lvl4pPr>
            <a:lvl5pPr marL="1371577" indent="0" algn="ctr">
              <a:buNone/>
              <a:defRPr sz="1200"/>
            </a:lvl5pPr>
            <a:lvl6pPr marL="1714471" indent="0" algn="ctr">
              <a:buNone/>
              <a:defRPr sz="1200"/>
            </a:lvl6pPr>
            <a:lvl7pPr marL="2057366" indent="0" algn="ctr">
              <a:buNone/>
              <a:defRPr sz="1200"/>
            </a:lvl7pPr>
            <a:lvl8pPr marL="2400260" indent="0" algn="ctr">
              <a:buNone/>
              <a:defRPr sz="1200"/>
            </a:lvl8pPr>
            <a:lvl9pPr marL="2743154" indent="0" algn="ctr">
              <a:buNone/>
              <a:defRPr sz="1200"/>
            </a:lvl9pPr>
          </a:lstStyle>
          <a:p>
            <a:r>
              <a:rPr lang="en-US"/>
              <a:t>Click to edit Master subtitle style</a:t>
            </a:r>
            <a:endParaRPr lang="en-US" dirty="0"/>
          </a:p>
        </p:txBody>
      </p:sp>
      <p:sp>
        <p:nvSpPr>
          <p:cNvPr id="8" name="Rounded Rectangle 7"/>
          <p:cNvSpPr/>
          <p:nvPr userDrawn="1"/>
        </p:nvSpPr>
        <p:spPr>
          <a:xfrm>
            <a:off x="194880" y="154305"/>
            <a:ext cx="8754240" cy="4834890"/>
          </a:xfrm>
          <a:prstGeom prst="roundRect">
            <a:avLst>
              <a:gd name="adj" fmla="val 31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BEC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97471" y="4496977"/>
            <a:ext cx="427868" cy="42792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al - Border - 1C">
    <p:spTree>
      <p:nvGrpSpPr>
        <p:cNvPr id="1" name=""/>
        <p:cNvGrpSpPr/>
        <p:nvPr/>
      </p:nvGrpSpPr>
      <p:grpSpPr>
        <a:xfrm>
          <a:off x="0" y="0"/>
          <a:ext cx="0" cy="0"/>
          <a:chOff x="0" y="0"/>
          <a:chExt cx="0" cy="0"/>
        </a:xfrm>
      </p:grpSpPr>
      <p:sp>
        <p:nvSpPr>
          <p:cNvPr id="9" name="Content Placeholder 5"/>
          <p:cNvSpPr>
            <a:spLocks noGrp="1"/>
          </p:cNvSpPr>
          <p:nvPr>
            <p:ph sz="quarter" idx="13" hasCustomPrompt="1"/>
          </p:nvPr>
        </p:nvSpPr>
        <p:spPr>
          <a:xfrm>
            <a:off x="555565" y="1068677"/>
            <a:ext cx="8062634" cy="3294063"/>
          </a:xfrm>
          <a:prstGeom prst="rect">
            <a:avLst/>
          </a:prstGeom>
        </p:spPr>
        <p:txBody>
          <a:bodyPr lIns="0" tIns="0" rIns="0" bIns="0">
            <a:noAutofit/>
          </a:bodyPr>
          <a:lstStyle>
            <a:lvl1pPr marL="171423" marR="0" indent="-171423" algn="l" defTabSz="685691" rtl="0" eaLnBrk="1" fontAlgn="auto" latinLnBrk="0" hangingPunct="1">
              <a:lnSpc>
                <a:spcPct val="90000"/>
              </a:lnSpc>
              <a:spcBef>
                <a:spcPts val="750"/>
              </a:spcBef>
              <a:spcAft>
                <a:spcPts val="0"/>
              </a:spcAft>
              <a:buClrTx/>
              <a:buSzTx/>
              <a:buFont typeface="Arial" panose="020B0604020202020204" pitchFamily="34" charset="0"/>
              <a:buChar char="•"/>
              <a:tabLst/>
              <a:defRPr sz="1500" b="1" i="0">
                <a:solidFill>
                  <a:schemeClr val="accent3"/>
                </a:solidFill>
                <a:latin typeface="+mn-lt"/>
                <a:cs typeface="Booster Next FY Regular" panose="02000503000000020004" pitchFamily="2" charset="0"/>
              </a:defRPr>
            </a:lvl1pPr>
            <a:lvl2pPr marL="514269" marR="0" indent="-171423" algn="l" defTabSz="685691" rtl="0" eaLnBrk="1" fontAlgn="auto" latinLnBrk="0" hangingPunct="1">
              <a:lnSpc>
                <a:spcPct val="90000"/>
              </a:lnSpc>
              <a:spcBef>
                <a:spcPts val="375"/>
              </a:spcBef>
              <a:spcAft>
                <a:spcPts val="0"/>
              </a:spcAft>
              <a:buClrTx/>
              <a:buSzTx/>
              <a:buFont typeface="Courier New" panose="02070309020205020404" pitchFamily="49" charset="0"/>
              <a:buChar char="o"/>
              <a:tabLst/>
              <a:defRPr sz="1313" b="0" i="0" cap="none" spc="0">
                <a:ln>
                  <a:noFill/>
                </a:ln>
                <a:solidFill>
                  <a:schemeClr val="accent3"/>
                </a:solidFill>
                <a:effectLst/>
                <a:latin typeface="+mn-lt"/>
                <a:cs typeface="Booster Next FY Regular" panose="02000503000000020004" pitchFamily="2" charset="0"/>
              </a:defRPr>
            </a:lvl2pPr>
            <a:lvl3pPr marL="857114" marR="0" indent="-171423" algn="l" defTabSz="685691" rtl="0" eaLnBrk="1" fontAlgn="auto" latinLnBrk="0" hangingPunct="1">
              <a:lnSpc>
                <a:spcPct val="90000"/>
              </a:lnSpc>
              <a:spcBef>
                <a:spcPts val="375"/>
              </a:spcBef>
              <a:spcAft>
                <a:spcPts val="0"/>
              </a:spcAft>
              <a:buClrTx/>
              <a:buSzTx/>
              <a:buFont typeface="Arial" panose="020B0604020202020204" pitchFamily="34" charset="0"/>
              <a:buChar char="•"/>
              <a:tabLst/>
              <a:defRPr sz="938" b="0" i="0">
                <a:solidFill>
                  <a:schemeClr val="accent3"/>
                </a:solidFill>
                <a:latin typeface="+mn-lt"/>
                <a:cs typeface="Booster Next FY Regular" panose="02000503000000020004" pitchFamily="2" charset="0"/>
              </a:defRPr>
            </a:lvl3pPr>
            <a:lvl4pPr marL="1199960" marR="0" indent="-171423" algn="l" defTabSz="685691" rtl="0" eaLnBrk="1" fontAlgn="auto" latinLnBrk="0" hangingPunct="1">
              <a:lnSpc>
                <a:spcPct val="90000"/>
              </a:lnSpc>
              <a:spcBef>
                <a:spcPts val="375"/>
              </a:spcBef>
              <a:spcAft>
                <a:spcPts val="0"/>
              </a:spcAft>
              <a:buClrTx/>
              <a:buSzTx/>
              <a:buFont typeface="Arial" panose="020B0604020202020204" pitchFamily="34" charset="0"/>
              <a:buChar char="•"/>
              <a:tabLst/>
              <a:defRPr sz="1425" b="0" i="0">
                <a:latin typeface="+mn-lt"/>
                <a:cs typeface="AvenirNext LT Pro Regular"/>
              </a:defRPr>
            </a:lvl4pPr>
            <a:lvl5pPr marL="1371383" marR="0" indent="0" algn="l" defTabSz="685691" rtl="0" eaLnBrk="1" fontAlgn="auto" latinLnBrk="0" hangingPunct="1">
              <a:lnSpc>
                <a:spcPct val="90000"/>
              </a:lnSpc>
              <a:spcBef>
                <a:spcPts val="375"/>
              </a:spcBef>
              <a:spcAft>
                <a:spcPts val="0"/>
              </a:spcAft>
              <a:buClrTx/>
              <a:buSzTx/>
              <a:buFont typeface="Arial" panose="020B0604020202020204" pitchFamily="34" charset="0"/>
              <a:buNone/>
              <a:tabLst/>
              <a:defRPr sz="1425" b="0" i="0">
                <a:latin typeface="+mn-lt"/>
                <a:cs typeface="AvenirNext LT Pro Regular"/>
              </a:defRPr>
            </a:lvl5pPr>
            <a:lvl6pPr marL="1733276" indent="-171423">
              <a:tabLst>
                <a:tab pos="2182666" algn="l"/>
              </a:tabLst>
              <a:defRPr sz="1350" baseline="0"/>
            </a:lvl6pPr>
            <a:lvl7pPr>
              <a:defRPr sz="1425"/>
            </a:lvl7pPr>
            <a:lvl8pPr>
              <a:defRPr sz="1425"/>
            </a:lvl8pPr>
            <a:lvl9pPr>
              <a:defRPr sz="1425"/>
            </a:lvl9pPr>
          </a:lstStyle>
          <a:p>
            <a:pPr marL="171423" marR="0" lvl="0" indent="-171423" algn="l" defTabSz="685691"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696A6A"/>
                </a:solidFill>
                <a:effectLst/>
                <a:uLnTx/>
                <a:uFillTx/>
                <a:latin typeface="Booster Next FY Regular" panose="02000503000000020004" pitchFamily="2" charset="0"/>
                <a:ea typeface="Helvetica Neue" panose="02000503000000020004" pitchFamily="2"/>
                <a:cs typeface="Helvetica Neue" panose="02000503000000020004" pitchFamily="2"/>
              </a:rPr>
              <a:t>Click to edit Master text styles</a:t>
            </a:r>
          </a:p>
          <a:p>
            <a:pPr marL="514269" marR="0" lvl="1" indent="-171423" algn="l" defTabSz="685691"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96A6A"/>
                </a:solidFill>
                <a:effectLst/>
                <a:uLnTx/>
                <a:uFillTx/>
                <a:latin typeface="Booster Next FY Regular" panose="02000503000000020004" pitchFamily="2" charset="0"/>
                <a:ea typeface="Helvetica Neue" panose="02000503000000020004" pitchFamily="2"/>
                <a:cs typeface="Helvetica Neue" panose="02000503000000020004" pitchFamily="2"/>
              </a:rPr>
              <a:t>Second level</a:t>
            </a:r>
          </a:p>
          <a:p>
            <a:pPr marL="857114" marR="0" lvl="2" indent="-171423" algn="l" defTabSz="685691"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696A6A"/>
                </a:solidFill>
                <a:effectLst/>
                <a:uLnTx/>
                <a:uFillTx/>
                <a:latin typeface="Booster Next FY Regular" panose="02000503000000020004" pitchFamily="2" charset="0"/>
                <a:ea typeface="Helvetica Neue" panose="02000503000000020004" pitchFamily="2"/>
                <a:cs typeface="Helvetica Neue" panose="02000503000000020004" pitchFamily="2"/>
              </a:rPr>
              <a:t>Third level</a:t>
            </a:r>
          </a:p>
          <a:p>
            <a:pPr marL="1199960" marR="0" lvl="3" indent="-171423" algn="l" defTabSz="685691"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696A6A"/>
                </a:solidFill>
                <a:effectLst/>
                <a:uLnTx/>
                <a:uFillTx/>
                <a:latin typeface="Booster Next FY Regular" panose="02000503000000020004" pitchFamily="2" charset="0"/>
                <a:ea typeface="Helvetica Neue" panose="02000503000000020004" pitchFamily="2"/>
                <a:cs typeface="Helvetica Neue" panose="02000503000000020004" pitchFamily="2"/>
              </a:rPr>
              <a:t>Fourth level</a:t>
            </a:r>
          </a:p>
          <a:p>
            <a:pPr marL="1542806" marR="0" lvl="4" indent="-171423" algn="l" defTabSz="685691"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696A6A"/>
                </a:solidFill>
                <a:effectLst/>
                <a:uLnTx/>
                <a:uFillTx/>
                <a:latin typeface="Booster Next FY Regular" panose="02000503000000020004" pitchFamily="2" charset="0"/>
                <a:ea typeface="Helvetica Neue" panose="02000503000000020004" pitchFamily="2"/>
                <a:cs typeface="Helvetica Neue" panose="02000503000000020004" pitchFamily="2"/>
              </a:rPr>
              <a:t>Fifth level</a:t>
            </a:r>
          </a:p>
          <a:p>
            <a:pPr marL="1542806" marR="0" lvl="4" indent="-171423" algn="l" defTabSz="685691"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srgbClr val="696A6A"/>
              </a:solidFill>
              <a:effectLst/>
              <a:uLnTx/>
              <a:uFillTx/>
              <a:latin typeface="Booster Next FY Regular" panose="02000503000000020004" pitchFamily="2" charset="0"/>
              <a:ea typeface="Helvetica Neue" panose="02000503000000020004" pitchFamily="2"/>
              <a:cs typeface="Helvetica Neue" panose="02000503000000020004" pitchFamily="2"/>
            </a:endParaRPr>
          </a:p>
        </p:txBody>
      </p:sp>
      <p:sp>
        <p:nvSpPr>
          <p:cNvPr id="2" name="Title 1"/>
          <p:cNvSpPr>
            <a:spLocks noGrp="1"/>
          </p:cNvSpPr>
          <p:nvPr>
            <p:ph type="title"/>
          </p:nvPr>
        </p:nvSpPr>
        <p:spPr>
          <a:xfrm>
            <a:off x="555565" y="411481"/>
            <a:ext cx="7959868" cy="392372"/>
          </a:xfrm>
          <a:prstGeom prst="rect">
            <a:avLst/>
          </a:prstGeom>
        </p:spPr>
        <p:txBody>
          <a:bodyPr>
            <a:noAutofit/>
          </a:bodyPr>
          <a:lstStyle>
            <a:lvl1pPr>
              <a:defRPr sz="2400">
                <a:solidFill>
                  <a:srgbClr val="69BEC0"/>
                </a:solidFill>
              </a:defRPr>
            </a:lvl1pPr>
          </a:lstStyle>
          <a:p>
            <a:r>
              <a:rPr lang="en-US" dirty="0"/>
              <a:t>Click to edit Master title style</a:t>
            </a:r>
          </a:p>
        </p:txBody>
      </p:sp>
      <p:sp>
        <p:nvSpPr>
          <p:cNvPr id="4" name="Footer Placeholder 4"/>
          <p:cNvSpPr>
            <a:spLocks noGrp="1"/>
          </p:cNvSpPr>
          <p:nvPr>
            <p:ph type="ftr" sz="quarter" idx="3"/>
          </p:nvPr>
        </p:nvSpPr>
        <p:spPr>
          <a:xfrm>
            <a:off x="628650" y="4767263"/>
            <a:ext cx="5486400" cy="273844"/>
          </a:xfrm>
          <a:prstGeom prst="rect">
            <a:avLst/>
          </a:prstGeom>
        </p:spPr>
        <p:txBody>
          <a:bodyPr vert="horz" lIns="91440" tIns="45720" rIns="91440" bIns="45720" rtlCol="0" anchor="ctr"/>
          <a:lstStyle>
            <a:lvl1pPr algn="l">
              <a:defRPr sz="926">
                <a:solidFill>
                  <a:schemeClr val="tx1">
                    <a:tint val="75000"/>
                  </a:schemeClr>
                </a:solidFill>
              </a:defRPr>
            </a:lvl1pPr>
          </a:lstStyle>
          <a:p>
            <a:r>
              <a:rPr lang="en-US" smtClean="0"/>
              <a:t>© Karen Hyder and Hearing First, LLC. ALL RIGHTS RESERVED.</a:t>
            </a:r>
            <a:endParaRPr lang="en-US" dirty="0"/>
          </a:p>
        </p:txBody>
      </p:sp>
      <p:sp>
        <p:nvSpPr>
          <p:cNvPr id="5"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26">
                <a:solidFill>
                  <a:schemeClr val="tx1">
                    <a:tint val="75000"/>
                  </a:schemeClr>
                </a:solidFill>
              </a:defRPr>
            </a:lvl1pPr>
          </a:lstStyle>
          <a:p>
            <a:fld id="{7DD6A2B6-575C-5B49-909F-85A40B1ED466}" type="slidenum">
              <a:rPr lang="en-US" smtClean="0"/>
              <a:pPr/>
              <a:t>‹#›</a:t>
            </a:fld>
            <a:endParaRPr lang="en-US" dirty="0"/>
          </a:p>
        </p:txBody>
      </p:sp>
    </p:spTree>
    <p:extLst>
      <p:ext uri="{BB962C8B-B14F-4D97-AF65-F5344CB8AC3E}">
        <p14:creationId xmlns:p14="http://schemas.microsoft.com/office/powerpoint/2010/main" val="7111121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388573"/>
            <a:ext cx="7886700" cy="3244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smtClean="0"/>
              <a:t>© Karen Hyder and Hearing First, LLC. ALL RIGHTS RESERVED.</a:t>
            </a:r>
            <a:endParaRPr lang="en-US"/>
          </a:p>
        </p:txBody>
      </p:sp>
      <p:sp>
        <p:nvSpPr>
          <p:cNvPr id="6" name="Slide Number Placeholder 5"/>
          <p:cNvSpPr>
            <a:spLocks noGrp="1"/>
          </p:cNvSpPr>
          <p:nvPr>
            <p:ph type="sldNum" sz="quarter" idx="12"/>
          </p:nvPr>
        </p:nvSpPr>
        <p:spPr/>
        <p:txBody>
          <a:bodyPr/>
          <a:lstStyle/>
          <a:p>
            <a:fld id="{7DD6A2B6-575C-5B49-909F-85A40B1ED466}" type="slidenum">
              <a:rPr lang="en-US" smtClean="0"/>
              <a:t>‹#›</a:t>
            </a:fld>
            <a:endParaRPr lang="en-US"/>
          </a:p>
        </p:txBody>
      </p:sp>
      <p:sp>
        <p:nvSpPr>
          <p:cNvPr id="7" name="Content Placeholder 2"/>
          <p:cNvSpPr>
            <a:spLocks noGrp="1"/>
          </p:cNvSpPr>
          <p:nvPr>
            <p:ph idx="13"/>
          </p:nvPr>
        </p:nvSpPr>
        <p:spPr>
          <a:xfrm>
            <a:off x="628650" y="1012088"/>
            <a:ext cx="7886700" cy="376485"/>
          </a:xfrm>
        </p:spPr>
        <p:txBody>
          <a:bodyPr/>
          <a:lstStyle>
            <a:lvl1pPr marL="0" indent="0">
              <a:buNone/>
              <a:defRPr b="1"/>
            </a:lvl1pPr>
            <a:lvl2pPr marL="605150" indent="0">
              <a:buNone/>
              <a:defRPr/>
            </a:lvl2pPr>
            <a:lvl3pPr marL="1210300" indent="0">
              <a:buNone/>
              <a:defRPr/>
            </a:lvl3pPr>
            <a:lvl4pPr marL="1815450" indent="0">
              <a:buNone/>
              <a:defRPr/>
            </a:lvl4pPr>
            <a:lvl5pPr marL="2420600" indent="0">
              <a:buNone/>
              <a:defRPr/>
            </a:lvl5pPr>
          </a:lstStyle>
          <a:p>
            <a:pPr lvl="0"/>
            <a:r>
              <a:rPr lang="en-US"/>
              <a:t>Click to edit Master text styles</a:t>
            </a:r>
          </a:p>
        </p:txBody>
      </p:sp>
    </p:spTree>
    <p:extLst>
      <p:ext uri="{BB962C8B-B14F-4D97-AF65-F5344CB8AC3E}">
        <p14:creationId xmlns:p14="http://schemas.microsoft.com/office/powerpoint/2010/main" val="3930014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eal - Border - 1C">
  <p:cSld name="5_Teal - Border - 1C">
    <p:spTree>
      <p:nvGrpSpPr>
        <p:cNvPr id="1" name="Shape 163"/>
        <p:cNvGrpSpPr/>
        <p:nvPr/>
      </p:nvGrpSpPr>
      <p:grpSpPr>
        <a:xfrm>
          <a:off x="0" y="0"/>
          <a:ext cx="0" cy="0"/>
          <a:chOff x="0" y="0"/>
          <a:chExt cx="0" cy="0"/>
        </a:xfrm>
      </p:grpSpPr>
      <p:sp>
        <p:nvSpPr>
          <p:cNvPr id="165" name="Google Shape;165;p34"/>
          <p:cNvSpPr txBox="1">
            <a:spLocks noGrp="1"/>
          </p:cNvSpPr>
          <p:nvPr>
            <p:ph type="title"/>
          </p:nvPr>
        </p:nvSpPr>
        <p:spPr>
          <a:xfrm>
            <a:off x="628568" y="411480"/>
            <a:ext cx="7886911" cy="392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69BEC0"/>
              </a:buClr>
              <a:buSzPts val="6500"/>
              <a:buFont typeface="Arial"/>
              <a:buNone/>
              <a:defRPr>
                <a:solidFill>
                  <a:srgbClr val="69BEC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34"/>
          <p:cNvSpPr txBox="1">
            <a:spLocks noGrp="1"/>
          </p:cNvSpPr>
          <p:nvPr>
            <p:ph type="body" idx="1"/>
          </p:nvPr>
        </p:nvSpPr>
        <p:spPr>
          <a:xfrm>
            <a:off x="628568" y="1021318"/>
            <a:ext cx="7886911" cy="3405938"/>
          </a:xfrm>
          <a:prstGeom prst="rect">
            <a:avLst/>
          </a:prstGeom>
          <a:noFill/>
          <a:ln>
            <a:noFill/>
          </a:ln>
        </p:spPr>
        <p:txBody>
          <a:bodyPr spcFirstLastPara="1" wrap="square" lIns="91425" tIns="45700" rIns="91425" bIns="45700" anchor="t" anchorCtr="0">
            <a:noAutofit/>
          </a:bodyPr>
          <a:lstStyle>
            <a:lvl1pPr marL="171450" marR="0" lvl="0" indent="-228600" algn="l" rtl="0">
              <a:lnSpc>
                <a:spcPct val="100000"/>
              </a:lnSpc>
              <a:spcBef>
                <a:spcPts val="450"/>
              </a:spcBef>
              <a:spcAft>
                <a:spcPts val="0"/>
              </a:spcAft>
              <a:buClr>
                <a:srgbClr val="696A6A"/>
              </a:buClr>
              <a:buSzPts val="6000"/>
              <a:buFont typeface="Arial"/>
              <a:buChar char="•"/>
              <a:defRPr sz="2250" b="0" i="0" u="none" strike="noStrike" cap="none">
                <a:solidFill>
                  <a:srgbClr val="696A6A"/>
                </a:solidFill>
                <a:latin typeface="Arial"/>
                <a:ea typeface="Arial"/>
                <a:cs typeface="Arial"/>
                <a:sym typeface="Arial"/>
              </a:defRPr>
            </a:lvl1pPr>
            <a:lvl2pPr marL="342900" marR="0" lvl="1" indent="-214313" algn="l" rtl="0">
              <a:lnSpc>
                <a:spcPct val="100000"/>
              </a:lnSpc>
              <a:spcBef>
                <a:spcPts val="405"/>
              </a:spcBef>
              <a:spcAft>
                <a:spcPts val="0"/>
              </a:spcAft>
              <a:buClr>
                <a:srgbClr val="696A6A"/>
              </a:buClr>
              <a:buSzPts val="5400"/>
              <a:buFont typeface="Arial"/>
              <a:buChar char="–"/>
              <a:defRPr sz="2025" b="0" i="0" u="none" strike="noStrike" cap="none">
                <a:solidFill>
                  <a:srgbClr val="696A6A"/>
                </a:solidFill>
                <a:latin typeface="Arial"/>
                <a:ea typeface="Arial"/>
                <a:cs typeface="Arial"/>
                <a:sym typeface="Arial"/>
              </a:defRPr>
            </a:lvl2pPr>
            <a:lvl3pPr marL="514350" marR="0" lvl="2" indent="-190500" algn="l" rtl="0">
              <a:lnSpc>
                <a:spcPct val="100000"/>
              </a:lnSpc>
              <a:spcBef>
                <a:spcPts val="330"/>
              </a:spcBef>
              <a:spcAft>
                <a:spcPts val="0"/>
              </a:spcAft>
              <a:buClr>
                <a:srgbClr val="696A6A"/>
              </a:buClr>
              <a:buSzPts val="4400"/>
              <a:buFont typeface="Arial"/>
              <a:buChar char="•"/>
              <a:defRPr sz="1650" b="0" i="0" u="none" strike="noStrike" cap="none">
                <a:solidFill>
                  <a:srgbClr val="696A6A"/>
                </a:solidFill>
                <a:latin typeface="Arial"/>
                <a:ea typeface="Arial"/>
                <a:cs typeface="Arial"/>
                <a:sym typeface="Arial"/>
              </a:defRPr>
            </a:lvl3pPr>
            <a:lvl4pPr marL="685800" marR="0" lvl="3" indent="-171450" algn="l" rtl="0">
              <a:lnSpc>
                <a:spcPct val="100000"/>
              </a:lnSpc>
              <a:spcBef>
                <a:spcPts val="270"/>
              </a:spcBef>
              <a:spcAft>
                <a:spcPts val="0"/>
              </a:spcAft>
              <a:buClr>
                <a:srgbClr val="696A6A"/>
              </a:buClr>
              <a:buSzPts val="3600"/>
              <a:buFont typeface="Arial"/>
              <a:buChar char="–"/>
              <a:defRPr sz="1350" b="0" i="0" u="none" strike="noStrike" cap="none">
                <a:solidFill>
                  <a:srgbClr val="696A6A"/>
                </a:solidFill>
                <a:latin typeface="Arial"/>
                <a:ea typeface="Arial"/>
                <a:cs typeface="Arial"/>
                <a:sym typeface="Arial"/>
              </a:defRPr>
            </a:lvl4pPr>
            <a:lvl5pPr marL="857250" marR="0" lvl="4" indent="-171450" algn="l" rtl="0">
              <a:lnSpc>
                <a:spcPct val="100000"/>
              </a:lnSpc>
              <a:spcBef>
                <a:spcPts val="270"/>
              </a:spcBef>
              <a:spcAft>
                <a:spcPts val="0"/>
              </a:spcAft>
              <a:buClr>
                <a:srgbClr val="696A6A"/>
              </a:buClr>
              <a:buSzPts val="3600"/>
              <a:buFont typeface="Arial"/>
              <a:buChar char="»"/>
              <a:defRPr sz="1350" b="0" i="0" u="none" strike="noStrike" cap="none">
                <a:solidFill>
                  <a:srgbClr val="696A6A"/>
                </a:solidFill>
                <a:latin typeface="Arial"/>
                <a:ea typeface="Arial"/>
                <a:cs typeface="Arial"/>
                <a:sym typeface="Arial"/>
              </a:defRPr>
            </a:lvl5pPr>
            <a:lvl6pPr marL="1028700" marR="0" lvl="5" indent="-200025" algn="l" rtl="0">
              <a:lnSpc>
                <a:spcPct val="100000"/>
              </a:lnSpc>
              <a:spcBef>
                <a:spcPts val="360"/>
              </a:spcBef>
              <a:spcAft>
                <a:spcPts val="0"/>
              </a:spcAft>
              <a:buClr>
                <a:schemeClr val="dk1"/>
              </a:buClr>
              <a:buSzPts val="4800"/>
              <a:buFont typeface="Arial"/>
              <a:buChar char="•"/>
              <a:defRPr sz="1800" b="0" i="0" u="none" strike="noStrike" cap="none">
                <a:solidFill>
                  <a:schemeClr val="dk1"/>
                </a:solidFill>
                <a:latin typeface="Book Antiqua"/>
                <a:ea typeface="Book Antiqua"/>
                <a:cs typeface="Book Antiqua"/>
                <a:sym typeface="Book Antiqua"/>
              </a:defRPr>
            </a:lvl6pPr>
            <a:lvl7pPr marL="1200150" marR="0" lvl="6" indent="-200025" algn="l" rtl="0">
              <a:lnSpc>
                <a:spcPct val="100000"/>
              </a:lnSpc>
              <a:spcBef>
                <a:spcPts val="360"/>
              </a:spcBef>
              <a:spcAft>
                <a:spcPts val="0"/>
              </a:spcAft>
              <a:buClr>
                <a:schemeClr val="dk1"/>
              </a:buClr>
              <a:buSzPts val="4800"/>
              <a:buFont typeface="Arial"/>
              <a:buChar char="•"/>
              <a:defRPr sz="1800" b="0" i="0" u="none" strike="noStrike" cap="none">
                <a:solidFill>
                  <a:schemeClr val="dk1"/>
                </a:solidFill>
                <a:latin typeface="Book Antiqua"/>
                <a:ea typeface="Book Antiqua"/>
                <a:cs typeface="Book Antiqua"/>
                <a:sym typeface="Book Antiqua"/>
              </a:defRPr>
            </a:lvl7pPr>
            <a:lvl8pPr marL="1371600" marR="0" lvl="7" indent="-200025" algn="l" rtl="0">
              <a:lnSpc>
                <a:spcPct val="100000"/>
              </a:lnSpc>
              <a:spcBef>
                <a:spcPts val="360"/>
              </a:spcBef>
              <a:spcAft>
                <a:spcPts val="0"/>
              </a:spcAft>
              <a:buClr>
                <a:schemeClr val="dk1"/>
              </a:buClr>
              <a:buSzPts val="4800"/>
              <a:buFont typeface="Arial"/>
              <a:buChar char="•"/>
              <a:defRPr sz="1800" b="0" i="0" u="none" strike="noStrike" cap="none">
                <a:solidFill>
                  <a:schemeClr val="dk1"/>
                </a:solidFill>
                <a:latin typeface="Book Antiqua"/>
                <a:ea typeface="Book Antiqua"/>
                <a:cs typeface="Book Antiqua"/>
                <a:sym typeface="Book Antiqua"/>
              </a:defRPr>
            </a:lvl8pPr>
            <a:lvl9pPr marL="1543050" marR="0" lvl="8" indent="-200025" algn="l" rtl="0">
              <a:lnSpc>
                <a:spcPct val="100000"/>
              </a:lnSpc>
              <a:spcBef>
                <a:spcPts val="360"/>
              </a:spcBef>
              <a:spcAft>
                <a:spcPts val="0"/>
              </a:spcAft>
              <a:buClr>
                <a:schemeClr val="dk1"/>
              </a:buClr>
              <a:buSzPts val="4800"/>
              <a:buFont typeface="Arial"/>
              <a:buChar char="•"/>
              <a:defRPr sz="1800" b="0" i="0" u="none" strike="noStrike" cap="none">
                <a:solidFill>
                  <a:schemeClr val="dk1"/>
                </a:solidFill>
                <a:latin typeface="Book Antiqua"/>
                <a:ea typeface="Book Antiqua"/>
                <a:cs typeface="Book Antiqua"/>
                <a:sym typeface="Book Antiqua"/>
              </a:defRPr>
            </a:lvl9pPr>
          </a:lstStyle>
          <a:p>
            <a:endParaRPr/>
          </a:p>
        </p:txBody>
      </p:sp>
    </p:spTree>
    <p:extLst>
      <p:ext uri="{BB962C8B-B14F-4D97-AF65-F5344CB8AC3E}">
        <p14:creationId xmlns:p14="http://schemas.microsoft.com/office/powerpoint/2010/main" val="1088627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Blue BG Title Slide">
    <p:bg>
      <p:bgPr>
        <a:solidFill>
          <a:srgbClr val="8777C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841772"/>
            <a:ext cx="7543800" cy="1790700"/>
          </a:xfrm>
        </p:spPr>
        <p:txBody>
          <a:bodyPr anchor="b">
            <a:normAutofit/>
          </a:bodyPr>
          <a:lstStyle>
            <a:lvl1pPr algn="ctr">
              <a:defRPr sz="22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00100" y="2701528"/>
            <a:ext cx="7543800" cy="1241822"/>
          </a:xfrm>
        </p:spPr>
        <p:txBody>
          <a:bodyPr>
            <a:normAutofit/>
          </a:bodyPr>
          <a:lstStyle>
            <a:lvl1pPr marL="0" indent="0" algn="ctr">
              <a:buNone/>
              <a:defRPr sz="1500">
                <a:solidFill>
                  <a:schemeClr val="bg1"/>
                </a:solidFill>
              </a:defRPr>
            </a:lvl1pPr>
            <a:lvl2pPr marL="342894" indent="0" algn="ctr">
              <a:buNone/>
              <a:defRPr sz="1500"/>
            </a:lvl2pPr>
            <a:lvl3pPr marL="685789" indent="0" algn="ctr">
              <a:buNone/>
              <a:defRPr sz="1350"/>
            </a:lvl3pPr>
            <a:lvl4pPr marL="1028683" indent="0" algn="ctr">
              <a:buNone/>
              <a:defRPr sz="1200"/>
            </a:lvl4pPr>
            <a:lvl5pPr marL="1371577" indent="0" algn="ctr">
              <a:buNone/>
              <a:defRPr sz="1200"/>
            </a:lvl5pPr>
            <a:lvl6pPr marL="1714471" indent="0" algn="ctr">
              <a:buNone/>
              <a:defRPr sz="1200"/>
            </a:lvl6pPr>
            <a:lvl7pPr marL="2057366" indent="0" algn="ctr">
              <a:buNone/>
              <a:defRPr sz="1200"/>
            </a:lvl7pPr>
            <a:lvl8pPr marL="2400260" indent="0" algn="ctr">
              <a:buNone/>
              <a:defRPr sz="1200"/>
            </a:lvl8pPr>
            <a:lvl9pPr marL="2743154" indent="0" algn="ctr">
              <a:buNone/>
              <a:defRPr sz="1200"/>
            </a:lvl9pPr>
          </a:lstStyle>
          <a:p>
            <a:r>
              <a:rPr lang="en-US"/>
              <a:t>Click to edit Master subtitle style</a:t>
            </a:r>
            <a:endParaRPr lang="en-US" dirty="0"/>
          </a:p>
        </p:txBody>
      </p:sp>
      <p:sp>
        <p:nvSpPr>
          <p:cNvPr id="8" name="Rounded Rectangle 7"/>
          <p:cNvSpPr/>
          <p:nvPr userDrawn="1"/>
        </p:nvSpPr>
        <p:spPr>
          <a:xfrm>
            <a:off x="194880" y="154305"/>
            <a:ext cx="8754240" cy="4834890"/>
          </a:xfrm>
          <a:prstGeom prst="roundRect">
            <a:avLst>
              <a:gd name="adj" fmla="val 31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8BEC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Blue BG Title Slide">
    <p:bg>
      <p:bgPr>
        <a:solidFill>
          <a:srgbClr val="0C2D5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841772"/>
            <a:ext cx="7543800" cy="1790700"/>
          </a:xfrm>
        </p:spPr>
        <p:txBody>
          <a:bodyPr anchor="b">
            <a:normAutofit/>
          </a:bodyPr>
          <a:lstStyle>
            <a:lvl1pPr algn="ctr">
              <a:defRPr sz="22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00100" y="2701528"/>
            <a:ext cx="7543800" cy="1241822"/>
          </a:xfrm>
        </p:spPr>
        <p:txBody>
          <a:bodyPr>
            <a:normAutofit/>
          </a:bodyPr>
          <a:lstStyle>
            <a:lvl1pPr marL="0" indent="0" algn="ctr">
              <a:buNone/>
              <a:defRPr sz="1500">
                <a:solidFill>
                  <a:schemeClr val="bg1"/>
                </a:solidFill>
              </a:defRPr>
            </a:lvl1pPr>
            <a:lvl2pPr marL="342894" indent="0" algn="ctr">
              <a:buNone/>
              <a:defRPr sz="1500"/>
            </a:lvl2pPr>
            <a:lvl3pPr marL="685789" indent="0" algn="ctr">
              <a:buNone/>
              <a:defRPr sz="1350"/>
            </a:lvl3pPr>
            <a:lvl4pPr marL="1028683" indent="0" algn="ctr">
              <a:buNone/>
              <a:defRPr sz="1200"/>
            </a:lvl4pPr>
            <a:lvl5pPr marL="1371577" indent="0" algn="ctr">
              <a:buNone/>
              <a:defRPr sz="1200"/>
            </a:lvl5pPr>
            <a:lvl6pPr marL="1714471" indent="0" algn="ctr">
              <a:buNone/>
              <a:defRPr sz="1200"/>
            </a:lvl6pPr>
            <a:lvl7pPr marL="2057366" indent="0" algn="ctr">
              <a:buNone/>
              <a:defRPr sz="1200"/>
            </a:lvl7pPr>
            <a:lvl8pPr marL="2400260" indent="0" algn="ctr">
              <a:buNone/>
              <a:defRPr sz="1200"/>
            </a:lvl8pPr>
            <a:lvl9pPr marL="2743154" indent="0" algn="ctr">
              <a:buNone/>
              <a:defRPr sz="12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Рисунок 8"/>
          <p:cNvSpPr>
            <a:spLocks noGrp="1"/>
          </p:cNvSpPr>
          <p:nvPr>
            <p:ph type="pic" sz="quarter" idx="10"/>
          </p:nvPr>
        </p:nvSpPr>
        <p:spPr>
          <a:xfrm>
            <a:off x="0" y="2911078"/>
            <a:ext cx="9144000" cy="2232422"/>
          </a:xfrm>
        </p:spPr>
        <p:txBody>
          <a:bodyPr/>
          <a:lstStyle/>
          <a:p>
            <a:r>
              <a:rPr lang="en-US"/>
              <a:t>Click icon to add picture</a:t>
            </a:r>
            <a:endParaRPr lang="ru-RU" dirty="0"/>
          </a:p>
        </p:txBody>
      </p:sp>
      <p:sp>
        <p:nvSpPr>
          <p:cNvPr id="7" name="Text Placeholder 4"/>
          <p:cNvSpPr>
            <a:spLocks noGrp="1"/>
          </p:cNvSpPr>
          <p:nvPr>
            <p:ph type="body" sz="quarter" idx="11"/>
          </p:nvPr>
        </p:nvSpPr>
        <p:spPr>
          <a:xfrm>
            <a:off x="685712" y="675087"/>
            <a:ext cx="5153545" cy="1939528"/>
          </a:xfrm>
        </p:spPr>
        <p:txBody>
          <a:bodyPr/>
          <a:lstStyle/>
          <a:p>
            <a:pPr lvl="0"/>
            <a:r>
              <a:rPr lang="en-US"/>
              <a:t>Edit Master text styles</a:t>
            </a:r>
          </a:p>
          <a:p>
            <a:pPr lvl="1"/>
            <a:r>
              <a:rPr lang="en-US"/>
              <a:t>Second level</a:t>
            </a:r>
          </a:p>
        </p:txBody>
      </p:sp>
      <p:sp>
        <p:nvSpPr>
          <p:cNvPr id="8" name="Text Placeholder 6"/>
          <p:cNvSpPr>
            <a:spLocks noGrp="1"/>
          </p:cNvSpPr>
          <p:nvPr>
            <p:ph type="body" sz="quarter" idx="12" hasCustomPrompt="1"/>
          </p:nvPr>
        </p:nvSpPr>
        <p:spPr>
          <a:xfrm>
            <a:off x="6117825" y="675084"/>
            <a:ext cx="2389274" cy="1928813"/>
          </a:xfrm>
        </p:spPr>
        <p:txBody>
          <a:bodyPr>
            <a:normAutofit/>
          </a:bodyPr>
          <a:lstStyle>
            <a:lvl1pPr marL="0" indent="0">
              <a:buNone/>
              <a:defRPr sz="2250" b="0" i="0">
                <a:solidFill>
                  <a:srgbClr val="EC5F42"/>
                </a:solidFill>
                <a:latin typeface="Arial Black" charset="0"/>
                <a:ea typeface="Arial Black" charset="0"/>
                <a:cs typeface="Arial Black" charset="0"/>
              </a:defRPr>
            </a:lvl1pPr>
          </a:lstStyle>
          <a:p>
            <a:pPr lvl="0"/>
            <a:r>
              <a:rPr lang="en-US" dirty="0"/>
              <a:t>Click to edit Master title style</a:t>
            </a:r>
          </a:p>
        </p:txBody>
      </p:sp>
    </p:spTree>
    <p:extLst>
      <p:ext uri="{BB962C8B-B14F-4D97-AF65-F5344CB8AC3E}">
        <p14:creationId xmlns:p14="http://schemas.microsoft.com/office/powerpoint/2010/main" val="195250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Рисунок 2"/>
          <p:cNvSpPr>
            <a:spLocks noGrp="1"/>
          </p:cNvSpPr>
          <p:nvPr>
            <p:ph type="pic" sz="quarter" idx="12"/>
          </p:nvPr>
        </p:nvSpPr>
        <p:spPr>
          <a:xfrm>
            <a:off x="4783310" y="0"/>
            <a:ext cx="4360691" cy="5164649"/>
          </a:xfrm>
        </p:spPr>
        <p:txBody>
          <a:bodyPr/>
          <a:lstStyle/>
          <a:p>
            <a:r>
              <a:rPr lang="en-US"/>
              <a:t>Click icon to add picture</a:t>
            </a:r>
            <a:endParaRPr lang="en-US" dirty="0"/>
          </a:p>
        </p:txBody>
      </p:sp>
      <p:sp>
        <p:nvSpPr>
          <p:cNvPr id="7" name="Text Placeholder 6"/>
          <p:cNvSpPr>
            <a:spLocks noGrp="1"/>
          </p:cNvSpPr>
          <p:nvPr>
            <p:ph type="body" sz="quarter" idx="13" hasCustomPrompt="1"/>
          </p:nvPr>
        </p:nvSpPr>
        <p:spPr>
          <a:xfrm>
            <a:off x="567854" y="675087"/>
            <a:ext cx="3749980" cy="953691"/>
          </a:xfrm>
        </p:spPr>
        <p:txBody>
          <a:bodyPr>
            <a:normAutofit/>
          </a:bodyPr>
          <a:lstStyle>
            <a:lvl1pPr marL="0" indent="0">
              <a:buNone/>
              <a:defRPr sz="2250" b="0" i="0">
                <a:solidFill>
                  <a:srgbClr val="EC5F42"/>
                </a:solidFill>
                <a:latin typeface="Arial Black" charset="0"/>
                <a:ea typeface="Arial Black" charset="0"/>
                <a:cs typeface="Arial Black" charset="0"/>
              </a:defRPr>
            </a:lvl1pPr>
          </a:lstStyle>
          <a:p>
            <a:pPr lvl="0"/>
            <a:r>
              <a:rPr lang="en-US" dirty="0"/>
              <a:t>Click to edit Master title style</a:t>
            </a:r>
          </a:p>
        </p:txBody>
      </p:sp>
      <p:sp>
        <p:nvSpPr>
          <p:cNvPr id="8" name="Text Placeholder 4"/>
          <p:cNvSpPr>
            <a:spLocks noGrp="1"/>
          </p:cNvSpPr>
          <p:nvPr>
            <p:ph type="body" sz="quarter" idx="14" hasCustomPrompt="1"/>
          </p:nvPr>
        </p:nvSpPr>
        <p:spPr>
          <a:xfrm>
            <a:off x="567856" y="2078834"/>
            <a:ext cx="3749980" cy="1939528"/>
          </a:xfrm>
        </p:spPr>
        <p:txBody>
          <a:bodyPr>
            <a:normAutofit/>
          </a:bodyPr>
          <a:lstStyle>
            <a:lvl1pPr marL="0" indent="0">
              <a:buNone/>
              <a:defRPr sz="1500"/>
            </a:lvl1pPr>
            <a:lvl2pPr marL="342894" indent="0" algn="l">
              <a:buFont typeface="Arial" charset="0"/>
              <a:buNone/>
              <a:defRPr/>
            </a:lvl2pPr>
            <a:lvl3pPr marL="685789" indent="0">
              <a:buNone/>
              <a:defRPr/>
            </a:lvl3pPr>
            <a:lvl4pPr marL="1028683" indent="0">
              <a:buNone/>
              <a:defRPr/>
            </a:lvl4pPr>
            <a:lvl5pPr marL="1371577" indent="0">
              <a:buNone/>
              <a:defRPr/>
            </a:lvl5pPr>
          </a:lstStyle>
          <a:p>
            <a:pPr lvl="0"/>
            <a:r>
              <a:rPr lang="en-US" dirty="0"/>
              <a:t>Second level</a:t>
            </a:r>
          </a:p>
        </p:txBody>
      </p:sp>
    </p:spTree>
    <p:extLst>
      <p:ext uri="{BB962C8B-B14F-4D97-AF65-F5344CB8AC3E}">
        <p14:creationId xmlns:p14="http://schemas.microsoft.com/office/powerpoint/2010/main" val="211879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225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500"/>
            </a:lvl1pPr>
            <a:lvl2pPr marL="342894" indent="0" algn="ctr">
              <a:buNone/>
              <a:defRPr sz="1500"/>
            </a:lvl2pPr>
            <a:lvl3pPr marL="685789" indent="0" algn="ctr">
              <a:buNone/>
              <a:defRPr sz="1350"/>
            </a:lvl3pPr>
            <a:lvl4pPr marL="1028683" indent="0" algn="ctr">
              <a:buNone/>
              <a:defRPr sz="1200"/>
            </a:lvl4pPr>
            <a:lvl5pPr marL="1371577" indent="0" algn="ctr">
              <a:buNone/>
              <a:defRPr sz="1200"/>
            </a:lvl5pPr>
            <a:lvl6pPr marL="1714471" indent="0" algn="ctr">
              <a:buNone/>
              <a:defRPr sz="1200"/>
            </a:lvl6pPr>
            <a:lvl7pPr marL="2057366" indent="0" algn="ctr">
              <a:buNone/>
              <a:defRPr sz="1200"/>
            </a:lvl7pPr>
            <a:lvl8pPr marL="2400260" indent="0" algn="ctr">
              <a:buNone/>
              <a:defRPr sz="1200"/>
            </a:lvl8pPr>
            <a:lvl9pPr marL="2743154"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635966"/>
            <a:ext cx="20574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 Karen Hyder and Hearing First, LLC. ALL RIGHTS RESERVED.</a:t>
            </a:r>
            <a:endParaRPr lang="en-US"/>
          </a:p>
        </p:txBody>
      </p:sp>
      <p:sp>
        <p:nvSpPr>
          <p:cNvPr id="6" name="Slide Number Placeholder 5"/>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smtClean="0"/>
              <a:t>© Karen Hyder and Hearing First, LLC. ALL RIGHTS RESERVED.</a:t>
            </a:r>
            <a:endParaRPr lang="en-US"/>
          </a:p>
        </p:txBody>
      </p:sp>
      <p:sp>
        <p:nvSpPr>
          <p:cNvPr id="6" name="Slide Number Placeholder 5"/>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normAutofit/>
          </a:bodyPr>
          <a:lstStyle>
            <a:lvl1pPr>
              <a:defRPr sz="225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normAutofit/>
          </a:bodyPr>
          <a:lstStyle>
            <a:lvl1pPr marL="0" indent="0">
              <a:buNone/>
              <a:defRPr sz="1500">
                <a:solidFill>
                  <a:schemeClr val="tx1"/>
                </a:solidFill>
              </a:defRPr>
            </a:lvl1pPr>
            <a:lvl2pPr marL="342894" indent="0">
              <a:buNone/>
              <a:defRPr sz="1500">
                <a:solidFill>
                  <a:schemeClr val="tx1">
                    <a:tint val="75000"/>
                  </a:schemeClr>
                </a:solidFill>
              </a:defRPr>
            </a:lvl2pPr>
            <a:lvl3pPr marL="685789" indent="0">
              <a:buNone/>
              <a:defRPr sz="1350">
                <a:solidFill>
                  <a:schemeClr val="tx1">
                    <a:tint val="75000"/>
                  </a:schemeClr>
                </a:solidFill>
              </a:defRPr>
            </a:lvl3pPr>
            <a:lvl4pPr marL="1028683" indent="0">
              <a:buNone/>
              <a:defRPr sz="1200">
                <a:solidFill>
                  <a:schemeClr val="tx1">
                    <a:tint val="75000"/>
                  </a:schemeClr>
                </a:solidFill>
              </a:defRPr>
            </a:lvl4pPr>
            <a:lvl5pPr marL="1371577" indent="0">
              <a:buNone/>
              <a:defRPr sz="1200">
                <a:solidFill>
                  <a:schemeClr val="tx1">
                    <a:tint val="75000"/>
                  </a:schemeClr>
                </a:solidFill>
              </a:defRPr>
            </a:lvl5pPr>
            <a:lvl6pPr marL="1714471" indent="0">
              <a:buNone/>
              <a:defRPr sz="1200">
                <a:solidFill>
                  <a:schemeClr val="tx1">
                    <a:tint val="75000"/>
                  </a:schemeClr>
                </a:solidFill>
              </a:defRPr>
            </a:lvl6pPr>
            <a:lvl7pPr marL="2057366" indent="0">
              <a:buNone/>
              <a:defRPr sz="1200">
                <a:solidFill>
                  <a:schemeClr val="tx1">
                    <a:tint val="75000"/>
                  </a:schemeClr>
                </a:solidFill>
              </a:defRPr>
            </a:lvl7pPr>
            <a:lvl8pPr marL="2400260" indent="0">
              <a:buNone/>
              <a:defRPr sz="1200">
                <a:solidFill>
                  <a:schemeClr val="tx1">
                    <a:tint val="75000"/>
                  </a:schemeClr>
                </a:solidFill>
              </a:defRPr>
            </a:lvl8pPr>
            <a:lvl9pPr marL="2743154"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635966"/>
            <a:ext cx="20574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 Karen Hyder and Hearing First, LLC. ALL RIGHTS RESERVED.</a:t>
            </a:r>
            <a:endParaRPr lang="en-US"/>
          </a:p>
        </p:txBody>
      </p:sp>
      <p:sp>
        <p:nvSpPr>
          <p:cNvPr id="6" name="Slide Number Placeholder 5"/>
          <p:cNvSpPr>
            <a:spLocks noGrp="1"/>
          </p:cNvSpPr>
          <p:nvPr>
            <p:ph type="sldNum" sz="quarter" idx="12"/>
          </p:nvPr>
        </p:nvSpPr>
        <p:spPr/>
        <p:txBody>
          <a:bodyPr/>
          <a:lstStyle/>
          <a:p>
            <a:fld id="{E1B8C671-DF1A-DC4F-B260-63505B5615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4632723"/>
            <a:ext cx="5486400" cy="273844"/>
          </a:xfrm>
          <a:prstGeom prst="rect">
            <a:avLst/>
          </a:prstGeom>
        </p:spPr>
        <p:txBody>
          <a:bodyPr vert="horz" lIns="91440" tIns="45720" rIns="91440" bIns="45720" rtlCol="0" anchor="ctr"/>
          <a:lstStyle>
            <a:lvl1pPr algn="l">
              <a:defRPr sz="750" b="0" i="0">
                <a:solidFill>
                  <a:schemeClr val="tx1">
                    <a:tint val="75000"/>
                  </a:schemeClr>
                </a:solidFill>
                <a:latin typeface="Arial" charset="0"/>
                <a:ea typeface="Arial" charset="0"/>
                <a:cs typeface="Arial" charset="0"/>
              </a:defRPr>
            </a:lvl1pPr>
          </a:lstStyle>
          <a:p>
            <a:r>
              <a:rPr lang="en-US" smtClean="0"/>
              <a:t>© Karen Hyder and Hearing First, LLC. ALL RIGHTS RESERVED.</a:t>
            </a:r>
            <a:endParaRPr lang="en-US" dirty="0"/>
          </a:p>
        </p:txBody>
      </p:sp>
      <p:sp>
        <p:nvSpPr>
          <p:cNvPr id="6" name="Slide Number Placeholder 5"/>
          <p:cNvSpPr>
            <a:spLocks noGrp="1"/>
          </p:cNvSpPr>
          <p:nvPr>
            <p:ph type="sldNum" sz="quarter" idx="4"/>
          </p:nvPr>
        </p:nvSpPr>
        <p:spPr>
          <a:xfrm>
            <a:off x="6457950" y="4635966"/>
            <a:ext cx="2057400" cy="273844"/>
          </a:xfrm>
          <a:prstGeom prst="rect">
            <a:avLst/>
          </a:prstGeom>
        </p:spPr>
        <p:txBody>
          <a:bodyPr vert="horz" lIns="91440" tIns="45720" rIns="91440" bIns="45720" rtlCol="0" anchor="ctr"/>
          <a:lstStyle>
            <a:lvl1pPr algn="r">
              <a:defRPr sz="750" b="0" i="0">
                <a:solidFill>
                  <a:schemeClr val="tx1">
                    <a:tint val="75000"/>
                  </a:schemeClr>
                </a:solidFill>
                <a:latin typeface="Arial" charset="0"/>
                <a:ea typeface="Arial" charset="0"/>
                <a:cs typeface="Arial" charset="0"/>
              </a:defRPr>
            </a:lvl1pPr>
          </a:lstStyle>
          <a:p>
            <a:fld id="{E1B8C671-DF1A-DC4F-B260-63505B56157A}" type="slidenum">
              <a:rPr lang="en-US" smtClean="0"/>
              <a:pPr/>
              <a:t>‹#›</a:t>
            </a:fld>
            <a:endParaRPr lang="en-US" dirty="0"/>
          </a:p>
        </p:txBody>
      </p:sp>
      <p:sp>
        <p:nvSpPr>
          <p:cNvPr id="8" name="Rounded Rectangle 7"/>
          <p:cNvSpPr/>
          <p:nvPr userDrawn="1"/>
        </p:nvSpPr>
        <p:spPr>
          <a:xfrm>
            <a:off x="150761" y="126954"/>
            <a:ext cx="8842479" cy="4889593"/>
          </a:xfrm>
          <a:prstGeom prst="roundRect">
            <a:avLst>
              <a:gd name="adj" fmla="val 3131"/>
            </a:avLst>
          </a:prstGeom>
          <a:noFill/>
          <a:ln>
            <a:solidFill>
              <a:srgbClr val="68B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8614464" y="4632725"/>
            <a:ext cx="304318" cy="304357"/>
          </a:xfrm>
          <a:prstGeom prst="rect">
            <a:avLst/>
          </a:prstGeom>
        </p:spPr>
      </p:pic>
    </p:spTree>
    <p:extLst>
      <p:ext uri="{BB962C8B-B14F-4D97-AF65-F5344CB8AC3E}">
        <p14:creationId xmlns:p14="http://schemas.microsoft.com/office/powerpoint/2010/main" val="1304098916"/>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8" r:id="rId4"/>
    <p:sldLayoutId id="2147483679" r:id="rId5"/>
    <p:sldLayoutId id="2147483680" r:id="rId6"/>
    <p:sldLayoutId id="2147483670"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82" r:id="rId16"/>
    <p:sldLayoutId id="2147483683" r:id="rId17"/>
    <p:sldLayoutId id="2147483684" r:id="rId18"/>
    <p:sldLayoutId id="2147483693" r:id="rId19"/>
    <p:sldLayoutId id="2147483694" r:id="rId20"/>
    <p:sldLayoutId id="2147483695" r:id="rId21"/>
    <p:sldLayoutId id="2147483701" r:id="rId22"/>
  </p:sldLayoutIdLst>
  <p:timing>
    <p:tnLst>
      <p:par>
        <p:cTn id="1" dur="indefinite" restart="never" nodeType="tmRoot"/>
      </p:par>
    </p:tnLst>
  </p:timing>
  <p:hf hdr="0" dt="0"/>
  <p:txStyles>
    <p:titleStyle>
      <a:lvl1pPr algn="l" defTabSz="685789" rtl="0" eaLnBrk="1" latinLnBrk="0" hangingPunct="1">
        <a:lnSpc>
          <a:spcPct val="90000"/>
        </a:lnSpc>
        <a:spcBef>
          <a:spcPct val="0"/>
        </a:spcBef>
        <a:buNone/>
        <a:defRPr sz="2250" b="0" i="0" kern="1200">
          <a:solidFill>
            <a:srgbClr val="EC5F42"/>
          </a:solidFill>
          <a:latin typeface="Arial Black" charset="0"/>
          <a:ea typeface="Arial Black" charset="0"/>
          <a:cs typeface="Arial Black" charset="0"/>
        </a:defRPr>
      </a:lvl1pPr>
    </p:titleStyle>
    <p:body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9" rtl="0" eaLnBrk="1" latinLnBrk="0" hangingPunct="1">
        <a:defRPr sz="1350" kern="1200">
          <a:solidFill>
            <a:schemeClr val="tx1"/>
          </a:solidFill>
          <a:latin typeface="+mn-lt"/>
          <a:ea typeface="+mn-ea"/>
          <a:cs typeface="+mn-cs"/>
        </a:defRPr>
      </a:lvl1pPr>
      <a:lvl2pPr marL="342894" algn="l" defTabSz="685789" rtl="0" eaLnBrk="1" latinLnBrk="0" hangingPunct="1">
        <a:defRPr sz="1350" kern="1200">
          <a:solidFill>
            <a:schemeClr val="tx1"/>
          </a:solidFill>
          <a:latin typeface="+mn-lt"/>
          <a:ea typeface="+mn-ea"/>
          <a:cs typeface="+mn-cs"/>
        </a:defRPr>
      </a:lvl2pPr>
      <a:lvl3pPr marL="685789" algn="l" defTabSz="685789" rtl="0" eaLnBrk="1" latinLnBrk="0" hangingPunct="1">
        <a:defRPr sz="1350" kern="1200">
          <a:solidFill>
            <a:schemeClr val="tx1"/>
          </a:solidFill>
          <a:latin typeface="+mn-lt"/>
          <a:ea typeface="+mn-ea"/>
          <a:cs typeface="+mn-cs"/>
        </a:defRPr>
      </a:lvl3pPr>
      <a:lvl4pPr marL="1028683" algn="l" defTabSz="685789" rtl="0" eaLnBrk="1" latinLnBrk="0" hangingPunct="1">
        <a:defRPr sz="1350" kern="1200">
          <a:solidFill>
            <a:schemeClr val="tx1"/>
          </a:solidFill>
          <a:latin typeface="+mn-lt"/>
          <a:ea typeface="+mn-ea"/>
          <a:cs typeface="+mn-cs"/>
        </a:defRPr>
      </a:lvl4pPr>
      <a:lvl5pPr marL="1371577" algn="l" defTabSz="685789" rtl="0" eaLnBrk="1" latinLnBrk="0" hangingPunct="1">
        <a:defRPr sz="1350" kern="1200">
          <a:solidFill>
            <a:schemeClr val="tx1"/>
          </a:solidFill>
          <a:latin typeface="+mn-lt"/>
          <a:ea typeface="+mn-ea"/>
          <a:cs typeface="+mn-cs"/>
        </a:defRPr>
      </a:lvl5pPr>
      <a:lvl6pPr marL="1714471" algn="l" defTabSz="685789" rtl="0" eaLnBrk="1" latinLnBrk="0" hangingPunct="1">
        <a:defRPr sz="1350" kern="1200">
          <a:solidFill>
            <a:schemeClr val="tx1"/>
          </a:solidFill>
          <a:latin typeface="+mn-lt"/>
          <a:ea typeface="+mn-ea"/>
          <a:cs typeface="+mn-cs"/>
        </a:defRPr>
      </a:lvl6pPr>
      <a:lvl7pPr marL="2057366" algn="l" defTabSz="685789" rtl="0" eaLnBrk="1" latinLnBrk="0" hangingPunct="1">
        <a:defRPr sz="1350" kern="1200">
          <a:solidFill>
            <a:schemeClr val="tx1"/>
          </a:solidFill>
          <a:latin typeface="+mn-lt"/>
          <a:ea typeface="+mn-ea"/>
          <a:cs typeface="+mn-cs"/>
        </a:defRPr>
      </a:lvl7pPr>
      <a:lvl8pPr marL="2400260" algn="l" defTabSz="685789" rtl="0" eaLnBrk="1" latinLnBrk="0" hangingPunct="1">
        <a:defRPr sz="1350" kern="1200">
          <a:solidFill>
            <a:schemeClr val="tx1"/>
          </a:solidFill>
          <a:latin typeface="+mn-lt"/>
          <a:ea typeface="+mn-ea"/>
          <a:cs typeface="+mn-cs"/>
        </a:defRPr>
      </a:lvl8pPr>
      <a:lvl9pPr marL="2743154" algn="l" defTabSz="68578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jarche.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captionfirst.com/"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adobe.com/products/adobeconnect/apps.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7.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2.xml"/><Relationship Id="rId7"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1.jpe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53.jpeg"/><Relationship Id="rId4" Type="http://schemas.openxmlformats.org/officeDocument/2006/relationships/hyperlink" Target="https://helpx.adobe.com/adobe-connect/using/breakout-rooms.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dobe.com/products/adobeconnect/apps.html" TargetMode="External"/><Relationship Id="rId2" Type="http://schemas.openxmlformats.org/officeDocument/2006/relationships/hyperlink" Target="https://status.adobe.com/products/3011" TargetMode="Externa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hyperlink" Target="https://bit.ly/3bAkzgh" TargetMode="External"/><Relationship Id="rId2" Type="http://schemas.openxmlformats.org/officeDocument/2006/relationships/hyperlink" Target="https://www.timeanddate.com/worldclock/fixedtime.html?msg=IABL+115:+Leveraging+Adobe+Connect+for+Successful+Blended+Learning:+A+Case+Study&amp;iso=20200422T21&amp;p1=179&amp;am=45" TargetMode="External"/><Relationship Id="rId1" Type="http://schemas.openxmlformats.org/officeDocument/2006/relationships/slideLayout" Target="../slideLayouts/slideLayout8.xml"/><Relationship Id="rId4" Type="http://schemas.openxmlformats.org/officeDocument/2006/relationships/hyperlink" Target="https://bitly.co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community.hearingfirst.org/learning-experiences/lsl-auditory-verbal-strategies-and-techniques/m/session-3-resources/5543"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56.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hemeOverride" Target="../theme/themeOverr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7.jpeg"/><Relationship Id="rId7" Type="http://schemas.openxmlformats.org/officeDocument/2006/relationships/hyperlink" Target="http://www.karenhyder.com/" TargetMode="Externa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hyperlink" Target="https://karenhyderblog.wordpress.com/" TargetMode="External"/><Relationship Id="rId5" Type="http://schemas.openxmlformats.org/officeDocument/2006/relationships/hyperlink" Target="http://www.linkedin.com/in/karenhyder" TargetMode="External"/><Relationship Id="rId4" Type="http://schemas.openxmlformats.org/officeDocument/2006/relationships/hyperlink" Target="mailto:karen@karenhyder.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bit.ly/2WVb2vr" TargetMode="External"/><Relationship Id="rId13" Type="http://schemas.openxmlformats.org/officeDocument/2006/relationships/image" Target="../media/image18.jpg"/><Relationship Id="rId3" Type="http://schemas.openxmlformats.org/officeDocument/2006/relationships/notesSlide" Target="../notesSlides/notesSlide5.xml"/><Relationship Id="rId7" Type="http://schemas.openxmlformats.org/officeDocument/2006/relationships/hyperlink" Target="http://bit.ly/kNXwIa" TargetMode="External"/><Relationship Id="rId12" Type="http://schemas.openxmlformats.org/officeDocument/2006/relationships/hyperlink" Target="http://www.linkedin.com/in/karenhyder" TargetMode="Externa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hyperlink" Target="http://bit.ly/Y6Z760" TargetMode="External"/><Relationship Id="rId11" Type="http://schemas.openxmlformats.org/officeDocument/2006/relationships/hyperlink" Target="mailto:karen@karenhyder.com" TargetMode="External"/><Relationship Id="rId5" Type="http://schemas.openxmlformats.org/officeDocument/2006/relationships/hyperlink" Target="http://bit.ly/2bRhc9J" TargetMode="External"/><Relationship Id="rId10" Type="http://schemas.openxmlformats.org/officeDocument/2006/relationships/image" Target="../media/image17.jpeg"/><Relationship Id="rId4" Type="http://schemas.openxmlformats.org/officeDocument/2006/relationships/hyperlink" Target="http://bit.ly/XCQVKJ" TargetMode="External"/><Relationship Id="rId9" Type="http://schemas.openxmlformats.org/officeDocument/2006/relationships/hyperlink" Target="https://app.box.com/v/DeepDiveCTTpl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jarche.co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s://hearingfirst.org/blog/2016/04/19/seek-sense-shar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4398" y="2833936"/>
            <a:ext cx="1604802" cy="923815"/>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98445" y="1422654"/>
            <a:ext cx="1000755" cy="923815"/>
          </a:xfrm>
          <a:prstGeom prst="rect">
            <a:avLst/>
          </a:prstGeom>
        </p:spPr>
      </p:pic>
      <p:sp>
        <p:nvSpPr>
          <p:cNvPr id="46082" name="Rectangle 2"/>
          <p:cNvSpPr>
            <a:spLocks noGrp="1" noChangeArrowheads="1"/>
          </p:cNvSpPr>
          <p:nvPr>
            <p:ph type="title"/>
          </p:nvPr>
        </p:nvSpPr>
        <p:spPr/>
        <p:txBody>
          <a:bodyPr/>
          <a:lstStyle/>
          <a:p>
            <a:r>
              <a:rPr lang="en-US" dirty="0" smtClean="0"/>
              <a:t>In Zoom (Windows), tools look like this.</a:t>
            </a:r>
            <a:endParaRPr lang="en-US" dirty="0"/>
          </a:p>
        </p:txBody>
      </p:sp>
      <p:sp>
        <p:nvSpPr>
          <p:cNvPr id="7" name="Slide Number Placeholder 6"/>
          <p:cNvSpPr>
            <a:spLocks noGrp="1"/>
          </p:cNvSpPr>
          <p:nvPr>
            <p:ph type="sldNum" sz="quarter" idx="12"/>
          </p:nvPr>
        </p:nvSpPr>
        <p:spPr/>
        <p:txBody>
          <a:bodyPr/>
          <a:lstStyle/>
          <a:p>
            <a:fld id="{DB93069B-B6E4-45E4-971F-8D9293416384}" type="slidenum">
              <a:rPr lang="en-US" smtClean="0"/>
              <a:pPr/>
              <a:t>1</a:t>
            </a:fld>
            <a:endParaRPr lang="en-US"/>
          </a:p>
        </p:txBody>
      </p:sp>
      <p:sp>
        <p:nvSpPr>
          <p:cNvPr id="2" name="TextBox 1"/>
          <p:cNvSpPr txBox="1"/>
          <p:nvPr/>
        </p:nvSpPr>
        <p:spPr>
          <a:xfrm>
            <a:off x="3943999" y="3863211"/>
            <a:ext cx="2371619" cy="404085"/>
          </a:xfrm>
          <a:prstGeom prst="rect">
            <a:avLst/>
          </a:prstGeom>
          <a:noFill/>
        </p:spPr>
        <p:txBody>
          <a:bodyPr wrap="square" rtlCol="0">
            <a:spAutoFit/>
          </a:bodyPr>
          <a:lstStyle/>
          <a:p>
            <a:r>
              <a:rPr lang="en-US" sz="1013" b="1" u="sng" dirty="0"/>
              <a:t>Polls</a:t>
            </a:r>
            <a:r>
              <a:rPr lang="en-US" sz="1013" dirty="0"/>
              <a:t> for quiz-style questions when there is one or more RIGHT answers.</a:t>
            </a:r>
          </a:p>
        </p:txBody>
      </p:sp>
      <p:sp>
        <p:nvSpPr>
          <p:cNvPr id="3" name="TextBox 2"/>
          <p:cNvSpPr txBox="1"/>
          <p:nvPr/>
        </p:nvSpPr>
        <p:spPr>
          <a:xfrm>
            <a:off x="5558675" y="1207641"/>
            <a:ext cx="1697885" cy="559961"/>
          </a:xfrm>
          <a:prstGeom prst="rect">
            <a:avLst/>
          </a:prstGeom>
          <a:noFill/>
        </p:spPr>
        <p:txBody>
          <a:bodyPr wrap="square" rtlCol="0">
            <a:spAutoFit/>
          </a:bodyPr>
          <a:lstStyle/>
          <a:p>
            <a:r>
              <a:rPr lang="en-US" sz="1013" b="1" u="sng" dirty="0"/>
              <a:t>Chat</a:t>
            </a:r>
            <a:r>
              <a:rPr lang="en-US" sz="1013" dirty="0"/>
              <a:t> for open-ended questions with many possible answers.</a:t>
            </a:r>
          </a:p>
        </p:txBody>
      </p:sp>
      <p:sp>
        <p:nvSpPr>
          <p:cNvPr id="4" name="TextBox 3"/>
          <p:cNvSpPr txBox="1"/>
          <p:nvPr/>
        </p:nvSpPr>
        <p:spPr>
          <a:xfrm>
            <a:off x="776485" y="1207641"/>
            <a:ext cx="2207576" cy="404085"/>
          </a:xfrm>
          <a:prstGeom prst="rect">
            <a:avLst/>
          </a:prstGeom>
          <a:noFill/>
        </p:spPr>
        <p:txBody>
          <a:bodyPr wrap="square" rtlCol="0">
            <a:spAutoFit/>
          </a:bodyPr>
          <a:lstStyle/>
          <a:p>
            <a:r>
              <a:rPr lang="en-US" sz="1013" b="1" u="sng" dirty="0"/>
              <a:t>Raise hand</a:t>
            </a:r>
            <a:r>
              <a:rPr lang="en-US" sz="1013" dirty="0"/>
              <a:t> to indicate “yes” and to ask permission to respond verbally.</a:t>
            </a:r>
          </a:p>
        </p:txBody>
      </p:sp>
      <p:sp>
        <p:nvSpPr>
          <p:cNvPr id="17" name="TextBox 16"/>
          <p:cNvSpPr txBox="1"/>
          <p:nvPr/>
        </p:nvSpPr>
        <p:spPr>
          <a:xfrm>
            <a:off x="696100" y="2555732"/>
            <a:ext cx="2166584" cy="404085"/>
          </a:xfrm>
          <a:prstGeom prst="rect">
            <a:avLst/>
          </a:prstGeom>
          <a:noFill/>
        </p:spPr>
        <p:txBody>
          <a:bodyPr wrap="square" rtlCol="0">
            <a:spAutoFit/>
          </a:bodyPr>
          <a:lstStyle/>
          <a:p>
            <a:r>
              <a:rPr lang="en-US" sz="1013" b="1" u="sng" dirty="0"/>
              <a:t>Non-verbal feedback</a:t>
            </a:r>
            <a:r>
              <a:rPr lang="en-US" sz="1013" dirty="0"/>
              <a:t> Yes or No  (Binary poll)</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3290" y="1268017"/>
            <a:ext cx="1472805" cy="2268302"/>
          </a:xfrm>
          <a:prstGeom prst="rect">
            <a:avLst/>
          </a:prstGeom>
          <a:ln>
            <a:solidFill>
              <a:schemeClr val="bg1">
                <a:lumMod val="95000"/>
              </a:schemeClr>
            </a:solidFill>
          </a:ln>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8326" y="2833936"/>
            <a:ext cx="1544036" cy="194439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973" y="4260605"/>
            <a:ext cx="1634916" cy="517724"/>
          </a:xfrm>
          <a:prstGeom prst="rect">
            <a:avLst/>
          </a:prstGeom>
        </p:spPr>
      </p:pic>
    </p:spTree>
    <p:custDataLst>
      <p:tags r:id="rId1"/>
    </p:custDataLst>
    <p:extLst>
      <p:ext uri="{BB962C8B-B14F-4D97-AF65-F5344CB8AC3E}">
        <p14:creationId xmlns:p14="http://schemas.microsoft.com/office/powerpoint/2010/main" val="5943935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First</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83867" y="1164305"/>
            <a:ext cx="5401003" cy="2671720"/>
          </a:xfrm>
          <a:prstGeom prst="rect">
            <a:avLst/>
          </a:prstGeom>
        </p:spPr>
      </p:pic>
      <p:sp>
        <p:nvSpPr>
          <p:cNvPr id="5" name="TextBox 4"/>
          <p:cNvSpPr txBox="1"/>
          <p:nvPr/>
        </p:nvSpPr>
        <p:spPr>
          <a:xfrm>
            <a:off x="628651" y="1443030"/>
            <a:ext cx="1398389" cy="623634"/>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Watch videos posted on the Community</a:t>
            </a:r>
          </a:p>
        </p:txBody>
      </p:sp>
      <p:sp>
        <p:nvSpPr>
          <p:cNvPr id="6" name="TextBox 5"/>
          <p:cNvSpPr txBox="1"/>
          <p:nvPr/>
        </p:nvSpPr>
        <p:spPr>
          <a:xfrm>
            <a:off x="6699824" y="1214754"/>
            <a:ext cx="1352350" cy="883342"/>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Comment on videos or readings </a:t>
            </a:r>
            <a:r>
              <a:rPr lang="en-US" dirty="0">
                <a:solidFill>
                  <a:schemeClr val="tx1"/>
                </a:solidFill>
              </a:rPr>
              <a:t>in </a:t>
            </a:r>
            <a:r>
              <a:rPr lang="en-US" dirty="0">
                <a:solidFill>
                  <a:schemeClr val="tx1"/>
                </a:solidFill>
              </a:rPr>
              <a:t>Community</a:t>
            </a:r>
          </a:p>
        </p:txBody>
      </p:sp>
      <p:sp>
        <p:nvSpPr>
          <p:cNvPr id="8" name="TextBox 7"/>
          <p:cNvSpPr txBox="1"/>
          <p:nvPr/>
        </p:nvSpPr>
        <p:spPr>
          <a:xfrm>
            <a:off x="3562524" y="4129407"/>
            <a:ext cx="1839035" cy="595470"/>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Connect key learnings with real life situations.  </a:t>
            </a:r>
          </a:p>
        </p:txBody>
      </p:sp>
      <p:sp>
        <p:nvSpPr>
          <p:cNvPr id="9" name="TextBox 8"/>
          <p:cNvSpPr txBox="1"/>
          <p:nvPr/>
        </p:nvSpPr>
        <p:spPr>
          <a:xfrm>
            <a:off x="6699824" y="2181655"/>
            <a:ext cx="1357278" cy="387695"/>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Report outcomes</a:t>
            </a:r>
          </a:p>
        </p:txBody>
      </p:sp>
      <p:sp>
        <p:nvSpPr>
          <p:cNvPr id="10" name="TextBox 9"/>
          <p:cNvSpPr txBox="1"/>
          <p:nvPr/>
        </p:nvSpPr>
        <p:spPr>
          <a:xfrm>
            <a:off x="6699824" y="2619915"/>
            <a:ext cx="1352350" cy="330776"/>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Tell stories</a:t>
            </a:r>
          </a:p>
        </p:txBody>
      </p:sp>
      <p:sp>
        <p:nvSpPr>
          <p:cNvPr id="12" name="TextBox 11"/>
          <p:cNvSpPr txBox="1"/>
          <p:nvPr/>
        </p:nvSpPr>
        <p:spPr>
          <a:xfrm>
            <a:off x="628651" y="2267486"/>
            <a:ext cx="1398389" cy="346825"/>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Read articles</a:t>
            </a:r>
          </a:p>
        </p:txBody>
      </p:sp>
      <p:sp>
        <p:nvSpPr>
          <p:cNvPr id="13" name="TextBox 12"/>
          <p:cNvSpPr txBox="1"/>
          <p:nvPr/>
        </p:nvSpPr>
        <p:spPr>
          <a:xfrm>
            <a:off x="628651" y="2903627"/>
            <a:ext cx="1398389" cy="364582"/>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Curate content</a:t>
            </a:r>
          </a:p>
        </p:txBody>
      </p:sp>
      <p:sp>
        <p:nvSpPr>
          <p:cNvPr id="14" name="TextBox 13"/>
          <p:cNvSpPr txBox="1"/>
          <p:nvPr/>
        </p:nvSpPr>
        <p:spPr>
          <a:xfrm>
            <a:off x="615369" y="3443222"/>
            <a:ext cx="1411671" cy="478982"/>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Observe a case study</a:t>
            </a:r>
          </a:p>
        </p:txBody>
      </p:sp>
      <p:sp>
        <p:nvSpPr>
          <p:cNvPr id="15" name="TextBox 14"/>
          <p:cNvSpPr txBox="1"/>
          <p:nvPr/>
        </p:nvSpPr>
        <p:spPr>
          <a:xfrm>
            <a:off x="6704751" y="3044525"/>
            <a:ext cx="1352350" cy="330776"/>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Work in groups</a:t>
            </a:r>
          </a:p>
        </p:txBody>
      </p:sp>
      <p:sp>
        <p:nvSpPr>
          <p:cNvPr id="17" name="TextBox 16"/>
          <p:cNvSpPr txBox="1"/>
          <p:nvPr/>
        </p:nvSpPr>
        <p:spPr>
          <a:xfrm>
            <a:off x="6699823" y="3482865"/>
            <a:ext cx="1352350" cy="330776"/>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Write a review</a:t>
            </a:r>
          </a:p>
        </p:txBody>
      </p:sp>
      <p:sp>
        <p:nvSpPr>
          <p:cNvPr id="7" name="Slide Number Placeholder 6"/>
          <p:cNvSpPr>
            <a:spLocks noGrp="1"/>
          </p:cNvSpPr>
          <p:nvPr>
            <p:ph type="sldNum" sz="quarter" idx="12"/>
          </p:nvPr>
        </p:nvSpPr>
        <p:spPr/>
        <p:txBody>
          <a:bodyPr/>
          <a:lstStyle/>
          <a:p>
            <a:fld id="{E1B8C671-DF1A-DC4F-B260-63505B56157A}" type="slidenum">
              <a:rPr lang="en-US" smtClean="0"/>
              <a:t>10</a:t>
            </a:fld>
            <a:endParaRPr lang="en-US"/>
          </a:p>
        </p:txBody>
      </p:sp>
      <p:sp>
        <p:nvSpPr>
          <p:cNvPr id="16" name="Footer Placeholder 2"/>
          <p:cNvSpPr txBox="1">
            <a:spLocks/>
          </p:cNvSpPr>
          <p:nvPr/>
        </p:nvSpPr>
        <p:spPr>
          <a:xfrm>
            <a:off x="628650" y="4632723"/>
            <a:ext cx="5486400" cy="273844"/>
          </a:xfrm>
          <a:prstGeom prst="rect">
            <a:avLst/>
          </a:prstGeom>
        </p:spPr>
        <p:txBody>
          <a:bodyPr/>
          <a:lstStyle>
            <a:defPPr>
              <a:defRPr lang="en-US"/>
            </a:defPPr>
            <a:lvl1pPr marL="0" algn="l" defTabSz="685651" rtl="0" eaLnBrk="1" latinLnBrk="0" hangingPunct="1">
              <a:defRPr sz="1350" kern="1200">
                <a:solidFill>
                  <a:schemeClr val="tx1"/>
                </a:solidFill>
                <a:latin typeface="+mn-lt"/>
                <a:ea typeface="+mn-ea"/>
                <a:cs typeface="+mn-cs"/>
              </a:defRPr>
            </a:lvl1pPr>
            <a:lvl2pPr marL="342826" algn="l" defTabSz="685651" rtl="0" eaLnBrk="1" latinLnBrk="0" hangingPunct="1">
              <a:defRPr sz="1350" kern="1200">
                <a:solidFill>
                  <a:schemeClr val="tx1"/>
                </a:solidFill>
                <a:latin typeface="+mn-lt"/>
                <a:ea typeface="+mn-ea"/>
                <a:cs typeface="+mn-cs"/>
              </a:defRPr>
            </a:lvl2pPr>
            <a:lvl3pPr marL="685651" algn="l" defTabSz="685651" rtl="0" eaLnBrk="1" latinLnBrk="0" hangingPunct="1">
              <a:defRPr sz="1350" kern="1200">
                <a:solidFill>
                  <a:schemeClr val="tx1"/>
                </a:solidFill>
                <a:latin typeface="+mn-lt"/>
                <a:ea typeface="+mn-ea"/>
                <a:cs typeface="+mn-cs"/>
              </a:defRPr>
            </a:lvl3pPr>
            <a:lvl4pPr marL="1028477" algn="l" defTabSz="685651" rtl="0" eaLnBrk="1" latinLnBrk="0" hangingPunct="1">
              <a:defRPr sz="1350" kern="1200">
                <a:solidFill>
                  <a:schemeClr val="tx1"/>
                </a:solidFill>
                <a:latin typeface="+mn-lt"/>
                <a:ea typeface="+mn-ea"/>
                <a:cs typeface="+mn-cs"/>
              </a:defRPr>
            </a:lvl4pPr>
            <a:lvl5pPr marL="1371303" algn="l" defTabSz="685651" rtl="0" eaLnBrk="1" latinLnBrk="0" hangingPunct="1">
              <a:defRPr sz="1350" kern="1200">
                <a:solidFill>
                  <a:schemeClr val="tx1"/>
                </a:solidFill>
                <a:latin typeface="+mn-lt"/>
                <a:ea typeface="+mn-ea"/>
                <a:cs typeface="+mn-cs"/>
              </a:defRPr>
            </a:lvl5pPr>
            <a:lvl6pPr marL="1714129" algn="l" defTabSz="685651" rtl="0" eaLnBrk="1" latinLnBrk="0" hangingPunct="1">
              <a:defRPr sz="1350" kern="1200">
                <a:solidFill>
                  <a:schemeClr val="tx1"/>
                </a:solidFill>
                <a:latin typeface="+mn-lt"/>
                <a:ea typeface="+mn-ea"/>
                <a:cs typeface="+mn-cs"/>
              </a:defRPr>
            </a:lvl6pPr>
            <a:lvl7pPr marL="2056954" algn="l" defTabSz="685651" rtl="0" eaLnBrk="1" latinLnBrk="0" hangingPunct="1">
              <a:defRPr sz="1350" kern="1200">
                <a:solidFill>
                  <a:schemeClr val="tx1"/>
                </a:solidFill>
                <a:latin typeface="+mn-lt"/>
                <a:ea typeface="+mn-ea"/>
                <a:cs typeface="+mn-cs"/>
              </a:defRPr>
            </a:lvl7pPr>
            <a:lvl8pPr marL="2399780" algn="l" defTabSz="685651" rtl="0" eaLnBrk="1" latinLnBrk="0" hangingPunct="1">
              <a:defRPr sz="1350" kern="1200">
                <a:solidFill>
                  <a:schemeClr val="tx1"/>
                </a:solidFill>
                <a:latin typeface="+mn-lt"/>
                <a:ea typeface="+mn-ea"/>
                <a:cs typeface="+mn-cs"/>
              </a:defRPr>
            </a:lvl8pPr>
            <a:lvl9pPr marL="2742606" algn="l" defTabSz="685651" rtl="0" eaLnBrk="1" latinLnBrk="0" hangingPunct="1">
              <a:defRPr sz="1350" kern="1200">
                <a:solidFill>
                  <a:schemeClr val="tx1"/>
                </a:solidFill>
                <a:latin typeface="+mn-lt"/>
                <a:ea typeface="+mn-ea"/>
                <a:cs typeface="+mn-cs"/>
              </a:defRPr>
            </a:lvl9pPr>
          </a:lstStyle>
          <a:p>
            <a:r>
              <a:rPr lang="en-US" sz="800" dirty="0" smtClean="0">
                <a:solidFill>
                  <a:schemeClr val="bg1">
                    <a:lumMod val="50000"/>
                  </a:schemeClr>
                </a:solidFill>
              </a:rPr>
              <a:t>© Hearing First, LLC. ALL RIGHTS RESERVED.</a:t>
            </a:r>
            <a:endParaRPr lang="en-US" sz="800" dirty="0">
              <a:solidFill>
                <a:schemeClr val="bg1">
                  <a:lumMod val="50000"/>
                </a:schemeClr>
              </a:solidFill>
            </a:endParaRPr>
          </a:p>
        </p:txBody>
      </p:sp>
      <p:sp>
        <p:nvSpPr>
          <p:cNvPr id="18" name="Rectangle 17"/>
          <p:cNvSpPr/>
          <p:nvPr/>
        </p:nvSpPr>
        <p:spPr>
          <a:xfrm>
            <a:off x="1991220" y="3819654"/>
            <a:ext cx="6532951" cy="430887"/>
          </a:xfrm>
          <a:prstGeom prst="rect">
            <a:avLst/>
          </a:prstGeom>
          <a:noFill/>
        </p:spPr>
        <p:txBody>
          <a:bodyPr wrap="square">
            <a:spAutoFit/>
          </a:bodyPr>
          <a:lstStyle/>
          <a:p>
            <a:r>
              <a:rPr lang="en-US" sz="1050" i="1" dirty="0"/>
              <a:t> Source: Harold </a:t>
            </a:r>
            <a:r>
              <a:rPr lang="en-US" sz="1050" i="1" dirty="0" err="1"/>
              <a:t>Jarche’s</a:t>
            </a:r>
            <a:r>
              <a:rPr lang="en-US" sz="1050" i="1" dirty="0"/>
              <a:t> “Seek, Sense, Share”; Creative Commons BY-NC 2012; </a:t>
            </a:r>
            <a:r>
              <a:rPr lang="en-US" sz="1050" i="1" dirty="0">
                <a:hlinkClick r:id="rId4"/>
              </a:rPr>
              <a:t>Jarche.com</a:t>
            </a:r>
            <a:endParaRPr lang="en-US" sz="1050" i="1" dirty="0"/>
          </a:p>
          <a:p>
            <a:r>
              <a:rPr lang="en-US" sz="1050" i="1" dirty="0" smtClean="0"/>
              <a:t> </a:t>
            </a:r>
            <a:endParaRPr lang="en-US" sz="1050" dirty="0"/>
          </a:p>
        </p:txBody>
      </p:sp>
    </p:spTree>
    <p:extLst>
      <p:ext uri="{BB962C8B-B14F-4D97-AF65-F5344CB8AC3E}">
        <p14:creationId xmlns:p14="http://schemas.microsoft.com/office/powerpoint/2010/main" val="22465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3" grpId="0" animBg="1"/>
      <p:bldP spid="14" grpId="0"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a:t>
            </a:r>
            <a:endParaRPr lang="en-US" dirty="0"/>
          </a:p>
        </p:txBody>
      </p:sp>
      <p:sp>
        <p:nvSpPr>
          <p:cNvPr id="3" name="Text Placeholder 2"/>
          <p:cNvSpPr>
            <a:spLocks noGrp="1"/>
          </p:cNvSpPr>
          <p:nvPr>
            <p:ph type="body" idx="1"/>
          </p:nvPr>
        </p:nvSpPr>
        <p:spPr>
          <a:xfrm>
            <a:off x="629842" y="751035"/>
            <a:ext cx="3868340" cy="617934"/>
          </a:xfrm>
        </p:spPr>
        <p:txBody>
          <a:bodyPr/>
          <a:lstStyle/>
          <a:p>
            <a:r>
              <a:rPr lang="en-US" dirty="0" smtClean="0"/>
              <a:t>Pre-learning</a:t>
            </a:r>
            <a:endParaRPr lang="en-US" dirty="0"/>
          </a:p>
        </p:txBody>
      </p:sp>
      <p:sp>
        <p:nvSpPr>
          <p:cNvPr id="4" name="Content Placeholder 3"/>
          <p:cNvSpPr>
            <a:spLocks noGrp="1"/>
          </p:cNvSpPr>
          <p:nvPr>
            <p:ph sz="half" idx="2"/>
          </p:nvPr>
        </p:nvSpPr>
        <p:spPr>
          <a:xfrm>
            <a:off x="629842" y="1368969"/>
            <a:ext cx="3868340" cy="1826419"/>
          </a:xfrm>
        </p:spPr>
        <p:txBody>
          <a:bodyPr>
            <a:normAutofit/>
          </a:bodyPr>
          <a:lstStyle/>
          <a:p>
            <a:pPr>
              <a:spcBef>
                <a:spcPts val="600"/>
              </a:spcBef>
            </a:pPr>
            <a:r>
              <a:rPr lang="en-US" dirty="0" smtClean="0"/>
              <a:t>Source/develop content</a:t>
            </a:r>
          </a:p>
          <a:p>
            <a:pPr>
              <a:spcBef>
                <a:spcPts val="600"/>
              </a:spcBef>
            </a:pPr>
            <a:r>
              <a:rPr lang="en-US" dirty="0" smtClean="0"/>
              <a:t>Record or source video clips</a:t>
            </a:r>
          </a:p>
          <a:p>
            <a:pPr>
              <a:spcBef>
                <a:spcPts val="600"/>
              </a:spcBef>
            </a:pPr>
            <a:r>
              <a:rPr lang="en-US" dirty="0" smtClean="0"/>
              <a:t>Caption videos</a:t>
            </a:r>
          </a:p>
          <a:p>
            <a:pPr>
              <a:spcBef>
                <a:spcPts val="600"/>
              </a:spcBef>
            </a:pPr>
            <a:r>
              <a:rPr lang="en-US" dirty="0" smtClean="0"/>
              <a:t>Write/post introductory paragraphs</a:t>
            </a:r>
            <a:endParaRPr lang="en-US" dirty="0"/>
          </a:p>
          <a:p>
            <a:pPr>
              <a:spcBef>
                <a:spcPts val="600"/>
              </a:spcBef>
            </a:pPr>
            <a:r>
              <a:rPr lang="en-US" dirty="0" smtClean="0"/>
              <a:t>Write discussion questions</a:t>
            </a:r>
            <a:endParaRPr lang="en-US" dirty="0"/>
          </a:p>
        </p:txBody>
      </p:sp>
      <p:sp>
        <p:nvSpPr>
          <p:cNvPr id="5" name="Text Placeholder 4"/>
          <p:cNvSpPr>
            <a:spLocks noGrp="1"/>
          </p:cNvSpPr>
          <p:nvPr>
            <p:ph type="body" sz="quarter" idx="3"/>
          </p:nvPr>
        </p:nvSpPr>
        <p:spPr>
          <a:xfrm>
            <a:off x="4629150" y="751035"/>
            <a:ext cx="3887391" cy="617934"/>
          </a:xfrm>
        </p:spPr>
        <p:txBody>
          <a:bodyPr/>
          <a:lstStyle/>
          <a:p>
            <a:r>
              <a:rPr lang="en-US" dirty="0" smtClean="0"/>
              <a:t>Live session</a:t>
            </a:r>
            <a:endParaRPr lang="en-US" dirty="0"/>
          </a:p>
        </p:txBody>
      </p:sp>
      <p:sp>
        <p:nvSpPr>
          <p:cNvPr id="6" name="Content Placeholder 5"/>
          <p:cNvSpPr>
            <a:spLocks noGrp="1"/>
          </p:cNvSpPr>
          <p:nvPr>
            <p:ph sz="quarter" idx="4"/>
          </p:nvPr>
        </p:nvSpPr>
        <p:spPr>
          <a:xfrm>
            <a:off x="4629150" y="1368969"/>
            <a:ext cx="3887391" cy="2763441"/>
          </a:xfrm>
        </p:spPr>
        <p:txBody>
          <a:bodyPr/>
          <a:lstStyle/>
          <a:p>
            <a:pPr>
              <a:spcBef>
                <a:spcPts val="600"/>
              </a:spcBef>
            </a:pPr>
            <a:r>
              <a:rPr lang="en-US" dirty="0"/>
              <a:t>Manage local technology</a:t>
            </a:r>
          </a:p>
          <a:p>
            <a:pPr>
              <a:spcBef>
                <a:spcPts val="600"/>
              </a:spcBef>
            </a:pPr>
            <a:r>
              <a:rPr lang="en-US" dirty="0" smtClean="0"/>
              <a:t>Team </a:t>
            </a:r>
            <a:r>
              <a:rPr lang="en-US" dirty="0"/>
              <a:t>with event producer</a:t>
            </a:r>
          </a:p>
          <a:p>
            <a:pPr>
              <a:spcBef>
                <a:spcPts val="600"/>
              </a:spcBef>
            </a:pPr>
            <a:r>
              <a:rPr lang="en-US" dirty="0" smtClean="0"/>
              <a:t>Learn to teach in new format</a:t>
            </a:r>
          </a:p>
          <a:p>
            <a:pPr>
              <a:spcBef>
                <a:spcPts val="600"/>
              </a:spcBef>
            </a:pPr>
            <a:r>
              <a:rPr lang="en-US" dirty="0" smtClean="0"/>
              <a:t>Develop PPT slides</a:t>
            </a:r>
          </a:p>
          <a:p>
            <a:pPr>
              <a:spcBef>
                <a:spcPts val="600"/>
              </a:spcBef>
            </a:pPr>
            <a:r>
              <a:rPr lang="en-US" dirty="0"/>
              <a:t>Add engagement</a:t>
            </a:r>
          </a:p>
          <a:p>
            <a:pPr>
              <a:spcBef>
                <a:spcPts val="600"/>
              </a:spcBef>
            </a:pPr>
            <a:r>
              <a:rPr lang="en-US" dirty="0" smtClean="0"/>
              <a:t>Write questions</a:t>
            </a:r>
          </a:p>
          <a:p>
            <a:pPr>
              <a:spcBef>
                <a:spcPts val="600"/>
              </a:spcBef>
            </a:pPr>
            <a:endParaRPr lang="en-US" dirty="0"/>
          </a:p>
        </p:txBody>
      </p:sp>
      <p:sp>
        <p:nvSpPr>
          <p:cNvPr id="7" name="Slide Number Placeholder 6"/>
          <p:cNvSpPr>
            <a:spLocks noGrp="1"/>
          </p:cNvSpPr>
          <p:nvPr>
            <p:ph type="sldNum" sz="quarter" idx="12"/>
          </p:nvPr>
        </p:nvSpPr>
        <p:spPr/>
        <p:txBody>
          <a:bodyPr/>
          <a:lstStyle/>
          <a:p>
            <a:fld id="{E1B8C671-DF1A-DC4F-B260-63505B56157A}" type="slidenum">
              <a:rPr lang="en-US" smtClean="0"/>
              <a:t>11</a:t>
            </a:fld>
            <a:endParaRPr lang="en-US"/>
          </a:p>
        </p:txBody>
      </p:sp>
      <p:sp>
        <p:nvSpPr>
          <p:cNvPr id="9" name="Text Placeholder 2"/>
          <p:cNvSpPr txBox="1">
            <a:spLocks/>
          </p:cNvSpPr>
          <p:nvPr/>
        </p:nvSpPr>
        <p:spPr>
          <a:xfrm>
            <a:off x="629842" y="2959677"/>
            <a:ext cx="3868340" cy="563811"/>
          </a:xfrm>
          <a:prstGeom prst="rect">
            <a:avLst/>
          </a:prstGeom>
        </p:spPr>
        <p:txBody>
          <a:bodyPr vert="horz" lIns="91440" tIns="45720" rIns="91440" bIns="45720" rtlCol="0" anchor="b">
            <a:normAutofit/>
          </a:bodyPr>
          <a:lstStyle>
            <a:lvl1pPr marL="0" indent="0" algn="l" defTabSz="685789" rtl="0" eaLnBrk="1" latinLnBrk="0" hangingPunct="1">
              <a:lnSpc>
                <a:spcPct val="90000"/>
              </a:lnSpc>
              <a:spcBef>
                <a:spcPts val="750"/>
              </a:spcBef>
              <a:buFont typeface="Arial" panose="020B0604020202020204" pitchFamily="34" charset="0"/>
              <a:buNone/>
              <a:defRPr sz="1800" b="1" i="0" kern="1200">
                <a:solidFill>
                  <a:schemeClr val="tx1"/>
                </a:solidFill>
                <a:latin typeface="Arial" charset="0"/>
                <a:ea typeface="Arial" charset="0"/>
                <a:cs typeface="Arial" charset="0"/>
              </a:defRPr>
            </a:lvl1pPr>
            <a:lvl2pPr marL="342894" indent="0" algn="l" defTabSz="685789" rtl="0" eaLnBrk="1" latinLnBrk="0" hangingPunct="1">
              <a:lnSpc>
                <a:spcPct val="90000"/>
              </a:lnSpc>
              <a:spcBef>
                <a:spcPts val="375"/>
              </a:spcBef>
              <a:buFont typeface="Arial" panose="020B0604020202020204" pitchFamily="34" charset="0"/>
              <a:buNone/>
              <a:defRPr sz="1500" b="1" i="0" kern="1200">
                <a:solidFill>
                  <a:schemeClr val="tx1"/>
                </a:solidFill>
                <a:latin typeface="Arial" charset="0"/>
                <a:ea typeface="Arial" charset="0"/>
                <a:cs typeface="Arial" charset="0"/>
              </a:defRPr>
            </a:lvl2pPr>
            <a:lvl3pPr marL="685789" indent="0" algn="l" defTabSz="685789" rtl="0" eaLnBrk="1" latinLnBrk="0" hangingPunct="1">
              <a:lnSpc>
                <a:spcPct val="90000"/>
              </a:lnSpc>
              <a:spcBef>
                <a:spcPts val="375"/>
              </a:spcBef>
              <a:buFont typeface="Arial" panose="020B0604020202020204" pitchFamily="34" charset="0"/>
              <a:buNone/>
              <a:defRPr sz="1350" b="1" i="0" kern="1200">
                <a:solidFill>
                  <a:schemeClr val="tx1"/>
                </a:solidFill>
                <a:latin typeface="Arial" charset="0"/>
                <a:ea typeface="Arial" charset="0"/>
                <a:cs typeface="Arial" charset="0"/>
              </a:defRPr>
            </a:lvl3pPr>
            <a:lvl4pPr marL="1028683"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4pPr>
            <a:lvl5pPr marL="1371577"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5pPr>
            <a:lvl6pPr marL="1714471"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66"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60"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54"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smtClean="0"/>
              <a:t>Between sessions</a:t>
            </a:r>
            <a:endParaRPr lang="en-US" dirty="0"/>
          </a:p>
        </p:txBody>
      </p:sp>
      <p:sp>
        <p:nvSpPr>
          <p:cNvPr id="10" name="Content Placeholder 3"/>
          <p:cNvSpPr txBox="1">
            <a:spLocks/>
          </p:cNvSpPr>
          <p:nvPr/>
        </p:nvSpPr>
        <p:spPr>
          <a:xfrm>
            <a:off x="629842" y="3530781"/>
            <a:ext cx="3868340" cy="1000989"/>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dirty="0"/>
              <a:t>Read all posts</a:t>
            </a:r>
          </a:p>
          <a:p>
            <a:pPr>
              <a:spcBef>
                <a:spcPts val="600"/>
              </a:spcBef>
            </a:pPr>
            <a:r>
              <a:rPr lang="en-US" dirty="0"/>
              <a:t>Comment on discussions</a:t>
            </a:r>
          </a:p>
          <a:p>
            <a:pPr>
              <a:spcBef>
                <a:spcPts val="600"/>
              </a:spcBef>
            </a:pPr>
            <a:r>
              <a:rPr lang="en-US" dirty="0" smtClean="0"/>
              <a:t>Respond to questions.</a:t>
            </a:r>
          </a:p>
        </p:txBody>
      </p:sp>
      <p:sp>
        <p:nvSpPr>
          <p:cNvPr id="8" name="Footer Placeholder 7"/>
          <p:cNvSpPr>
            <a:spLocks noGrp="1"/>
          </p:cNvSpPr>
          <p:nvPr>
            <p:ph type="ftr" sz="quarter" idx="11"/>
          </p:nvPr>
        </p:nvSpPr>
        <p:spPr/>
        <p:txBody>
          <a:bodyPr/>
          <a:lstStyle/>
          <a:p>
            <a:r>
              <a:rPr lang="en-US" smtClean="0"/>
              <a:t>© Karen Hyder and Hearing First, LLC. ALL RIGHTS RESERVED.</a:t>
            </a:r>
            <a:endParaRPr lang="en-US"/>
          </a:p>
        </p:txBody>
      </p:sp>
    </p:spTree>
    <p:extLst>
      <p:ext uri="{BB962C8B-B14F-4D97-AF65-F5344CB8AC3E}">
        <p14:creationId xmlns:p14="http://schemas.microsoft.com/office/powerpoint/2010/main" val="224775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t>
            </a:r>
            <a:r>
              <a:rPr lang="en-US" dirty="0"/>
              <a:t>r</a:t>
            </a:r>
            <a:r>
              <a:rPr lang="en-US" dirty="0" smtClean="0"/>
              <a:t>oles</a:t>
            </a:r>
            <a:endParaRPr lang="en-US" dirty="0"/>
          </a:p>
        </p:txBody>
      </p:sp>
      <p:sp>
        <p:nvSpPr>
          <p:cNvPr id="5" name="Content Placeholder 4"/>
          <p:cNvSpPr>
            <a:spLocks noGrp="1"/>
          </p:cNvSpPr>
          <p:nvPr>
            <p:ph sz="half" idx="2"/>
          </p:nvPr>
        </p:nvSpPr>
        <p:spPr>
          <a:xfrm>
            <a:off x="629842" y="1440656"/>
            <a:ext cx="3868340" cy="2763441"/>
          </a:xfrm>
        </p:spPr>
        <p:txBody>
          <a:bodyPr>
            <a:normAutofit/>
          </a:bodyPr>
          <a:lstStyle/>
          <a:p>
            <a:r>
              <a:rPr lang="en-US" dirty="0"/>
              <a:t>Participant</a:t>
            </a:r>
          </a:p>
          <a:p>
            <a:r>
              <a:rPr lang="en-US" dirty="0"/>
              <a:t>Facilitator</a:t>
            </a:r>
          </a:p>
          <a:p>
            <a:r>
              <a:rPr lang="en-US" dirty="0"/>
              <a:t>Coach/Host/Producer</a:t>
            </a:r>
          </a:p>
          <a:p>
            <a:r>
              <a:rPr lang="en-US" dirty="0" err="1"/>
              <a:t>Captioner</a:t>
            </a:r>
            <a:endParaRPr lang="en-US" dirty="0"/>
          </a:p>
          <a:p>
            <a:r>
              <a:rPr lang="en-US" dirty="0"/>
              <a:t>Document and traffic manager</a:t>
            </a:r>
          </a:p>
          <a:p>
            <a:r>
              <a:rPr lang="en-US" dirty="0" smtClean="0"/>
              <a:t>Content visionary/Instructional </a:t>
            </a:r>
            <a:r>
              <a:rPr lang="en-US" dirty="0"/>
              <a:t>Design lead</a:t>
            </a:r>
          </a:p>
          <a:p>
            <a:endParaRPr lang="en-US" dirty="0"/>
          </a:p>
          <a:p>
            <a:endParaRPr lang="en-US" dirty="0"/>
          </a:p>
        </p:txBody>
      </p:sp>
      <p:sp>
        <p:nvSpPr>
          <p:cNvPr id="8" name="Content Placeholder 7"/>
          <p:cNvSpPr>
            <a:spLocks noGrp="1"/>
          </p:cNvSpPr>
          <p:nvPr>
            <p:ph sz="quarter" idx="4"/>
          </p:nvPr>
        </p:nvSpPr>
        <p:spPr>
          <a:xfrm>
            <a:off x="4629150" y="1440656"/>
            <a:ext cx="3887391" cy="2763441"/>
          </a:xfrm>
        </p:spPr>
        <p:txBody>
          <a:bodyPr>
            <a:normAutofit/>
          </a:bodyPr>
          <a:lstStyle/>
          <a:p>
            <a:r>
              <a:rPr lang="en-US" dirty="0" smtClean="0"/>
              <a:t>IT </a:t>
            </a:r>
            <a:r>
              <a:rPr lang="en-US" dirty="0"/>
              <a:t>support</a:t>
            </a:r>
          </a:p>
          <a:p>
            <a:r>
              <a:rPr lang="en-US" dirty="0"/>
              <a:t>Programmer</a:t>
            </a:r>
          </a:p>
          <a:p>
            <a:r>
              <a:rPr lang="en-US" dirty="0"/>
              <a:t>Registrar</a:t>
            </a:r>
          </a:p>
          <a:p>
            <a:r>
              <a:rPr lang="en-US" dirty="0"/>
              <a:t>Graphics</a:t>
            </a:r>
          </a:p>
          <a:p>
            <a:r>
              <a:rPr lang="en-US" dirty="0" smtClean="0"/>
              <a:t>Communications/Marketing</a:t>
            </a:r>
          </a:p>
          <a:p>
            <a:r>
              <a:rPr lang="en-US" dirty="0"/>
              <a:t>Project </a:t>
            </a:r>
            <a:r>
              <a:rPr lang="en-US" dirty="0" smtClean="0"/>
              <a:t>manager</a:t>
            </a:r>
            <a:endParaRPr lang="en-US" dirty="0"/>
          </a:p>
          <a:p>
            <a:r>
              <a:rPr lang="en-US" dirty="0"/>
              <a:t>Fearless leader</a:t>
            </a:r>
          </a:p>
          <a:p>
            <a:endParaRPr lang="en-US" dirty="0"/>
          </a:p>
        </p:txBody>
      </p:sp>
      <p:sp>
        <p:nvSpPr>
          <p:cNvPr id="3" name="Footer Placeholder 2"/>
          <p:cNvSpPr>
            <a:spLocks noGrp="1"/>
          </p:cNvSpPr>
          <p:nvPr>
            <p:ph type="ftr" sz="quarter" idx="11"/>
          </p:nvPr>
        </p:nvSpPr>
        <p:spPr/>
        <p:txBody>
          <a:bodyPr/>
          <a:lstStyle/>
          <a:p>
            <a:r>
              <a:rPr lang="en-US" smtClean="0"/>
              <a:t>© Karen Hyder and Hearing First, LLC. ALL RIGHTS RESERVED.</a:t>
            </a:r>
            <a:endParaRPr lang="en-US"/>
          </a:p>
        </p:txBody>
      </p:sp>
      <p:sp>
        <p:nvSpPr>
          <p:cNvPr id="4" name="Slide Number Placeholder 3"/>
          <p:cNvSpPr>
            <a:spLocks noGrp="1"/>
          </p:cNvSpPr>
          <p:nvPr>
            <p:ph type="sldNum" sz="quarter" idx="12"/>
          </p:nvPr>
        </p:nvSpPr>
        <p:spPr/>
        <p:txBody>
          <a:bodyPr/>
          <a:lstStyle/>
          <a:p>
            <a:fld id="{E1B8C671-DF1A-DC4F-B260-63505B56157A}" type="slidenum">
              <a:rPr lang="en-US" smtClean="0"/>
              <a:t>12</a:t>
            </a:fld>
            <a:endParaRPr lang="en-US"/>
          </a:p>
        </p:txBody>
      </p:sp>
    </p:spTree>
    <p:extLst>
      <p:ext uri="{BB962C8B-B14F-4D97-AF65-F5344CB8AC3E}">
        <p14:creationId xmlns:p14="http://schemas.microsoft.com/office/powerpoint/2010/main" val="30048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and content management tools</a:t>
            </a:r>
            <a:endParaRPr lang="en-US" dirty="0"/>
          </a:p>
        </p:txBody>
      </p:sp>
      <p:sp>
        <p:nvSpPr>
          <p:cNvPr id="5" name="Text Placeholder 4"/>
          <p:cNvSpPr>
            <a:spLocks noGrp="1"/>
          </p:cNvSpPr>
          <p:nvPr>
            <p:ph type="body" idx="1"/>
          </p:nvPr>
        </p:nvSpPr>
        <p:spPr>
          <a:xfrm>
            <a:off x="629842" y="965597"/>
            <a:ext cx="1924099" cy="617934"/>
          </a:xfrm>
        </p:spPr>
        <p:txBody>
          <a:bodyPr/>
          <a:lstStyle/>
          <a:p>
            <a:r>
              <a:rPr lang="en-US" dirty="0" smtClean="0"/>
              <a:t>Zoom</a:t>
            </a:r>
            <a:endParaRPr lang="en-US" dirty="0"/>
          </a:p>
        </p:txBody>
      </p:sp>
      <p:sp>
        <p:nvSpPr>
          <p:cNvPr id="6" name="Content Placeholder 5"/>
          <p:cNvSpPr>
            <a:spLocks noGrp="1"/>
          </p:cNvSpPr>
          <p:nvPr>
            <p:ph sz="half" idx="2"/>
          </p:nvPr>
        </p:nvSpPr>
        <p:spPr>
          <a:xfrm>
            <a:off x="629842" y="1583531"/>
            <a:ext cx="1924099" cy="1407319"/>
          </a:xfrm>
        </p:spPr>
        <p:txBody>
          <a:bodyPr>
            <a:normAutofit/>
          </a:bodyPr>
          <a:lstStyle/>
          <a:p>
            <a:r>
              <a:rPr lang="en-US" dirty="0" smtClean="0"/>
              <a:t>Team meetings</a:t>
            </a:r>
          </a:p>
          <a:p>
            <a:r>
              <a:rPr lang="en-US" dirty="0" smtClean="0"/>
              <a:t>Small group sessions</a:t>
            </a:r>
            <a:endParaRPr lang="en-US" dirty="0"/>
          </a:p>
        </p:txBody>
      </p:sp>
      <p:sp>
        <p:nvSpPr>
          <p:cNvPr id="10" name="Text Placeholder 9"/>
          <p:cNvSpPr>
            <a:spLocks noGrp="1"/>
          </p:cNvSpPr>
          <p:nvPr>
            <p:ph type="body" sz="quarter" idx="3"/>
          </p:nvPr>
        </p:nvSpPr>
        <p:spPr>
          <a:xfrm>
            <a:off x="2763167" y="969169"/>
            <a:ext cx="1933575" cy="617934"/>
          </a:xfrm>
        </p:spPr>
        <p:txBody>
          <a:bodyPr/>
          <a:lstStyle/>
          <a:p>
            <a:r>
              <a:rPr lang="en-US" dirty="0" smtClean="0"/>
              <a:t>Goggle Docs</a:t>
            </a:r>
            <a:endParaRPr lang="en-US" dirty="0"/>
          </a:p>
        </p:txBody>
      </p:sp>
      <p:sp>
        <p:nvSpPr>
          <p:cNvPr id="9" name="Content Placeholder 8"/>
          <p:cNvSpPr>
            <a:spLocks noGrp="1"/>
          </p:cNvSpPr>
          <p:nvPr>
            <p:ph sz="quarter" idx="4"/>
          </p:nvPr>
        </p:nvSpPr>
        <p:spPr>
          <a:xfrm>
            <a:off x="2763167" y="1587103"/>
            <a:ext cx="1933575" cy="1407319"/>
          </a:xfrm>
        </p:spPr>
        <p:txBody>
          <a:bodyPr>
            <a:normAutofit/>
          </a:bodyPr>
          <a:lstStyle/>
          <a:p>
            <a:r>
              <a:rPr lang="en-US" dirty="0" err="1" smtClean="0"/>
              <a:t>Comms</a:t>
            </a:r>
            <a:r>
              <a:rPr lang="en-US" dirty="0" smtClean="0"/>
              <a:t> text</a:t>
            </a:r>
          </a:p>
          <a:p>
            <a:r>
              <a:rPr lang="en-US" dirty="0" smtClean="0"/>
              <a:t>Archive content</a:t>
            </a:r>
            <a:endParaRPr lang="en-US" dirty="0"/>
          </a:p>
        </p:txBody>
      </p:sp>
      <p:sp>
        <p:nvSpPr>
          <p:cNvPr id="4" name="Slide Number Placeholder 3"/>
          <p:cNvSpPr>
            <a:spLocks noGrp="1"/>
          </p:cNvSpPr>
          <p:nvPr>
            <p:ph type="sldNum" sz="quarter" idx="12"/>
          </p:nvPr>
        </p:nvSpPr>
        <p:spPr/>
        <p:txBody>
          <a:bodyPr/>
          <a:lstStyle/>
          <a:p>
            <a:fld id="{E1B8C671-DF1A-DC4F-B260-63505B56157A}" type="slidenum">
              <a:rPr lang="en-US" smtClean="0"/>
              <a:pPr/>
              <a:t>13</a:t>
            </a:fld>
            <a:endParaRPr lang="en-US" dirty="0"/>
          </a:p>
        </p:txBody>
      </p:sp>
      <p:sp>
        <p:nvSpPr>
          <p:cNvPr id="17" name="Text Placeholder 9"/>
          <p:cNvSpPr txBox="1">
            <a:spLocks/>
          </p:cNvSpPr>
          <p:nvPr/>
        </p:nvSpPr>
        <p:spPr>
          <a:xfrm>
            <a:off x="641580" y="2655362"/>
            <a:ext cx="1933575" cy="617934"/>
          </a:xfrm>
          <a:prstGeom prst="rect">
            <a:avLst/>
          </a:prstGeom>
        </p:spPr>
        <p:txBody>
          <a:bodyPr vert="horz" lIns="91440" tIns="45720" rIns="91440" bIns="45720" rtlCol="0" anchor="b">
            <a:normAutofit/>
          </a:bodyPr>
          <a:lstStyle>
            <a:lvl1pPr marL="0" indent="0" algn="l" defTabSz="685789" rtl="0" eaLnBrk="1" latinLnBrk="0" hangingPunct="1">
              <a:lnSpc>
                <a:spcPct val="90000"/>
              </a:lnSpc>
              <a:spcBef>
                <a:spcPts val="750"/>
              </a:spcBef>
              <a:buFont typeface="Arial" panose="020B0604020202020204" pitchFamily="34" charset="0"/>
              <a:buNone/>
              <a:defRPr sz="1800" b="1" i="0" kern="1200">
                <a:solidFill>
                  <a:schemeClr val="tx1"/>
                </a:solidFill>
                <a:latin typeface="Arial" charset="0"/>
                <a:ea typeface="Arial" charset="0"/>
                <a:cs typeface="Arial" charset="0"/>
              </a:defRPr>
            </a:lvl1pPr>
            <a:lvl2pPr marL="342894" indent="0" algn="l" defTabSz="685789" rtl="0" eaLnBrk="1" latinLnBrk="0" hangingPunct="1">
              <a:lnSpc>
                <a:spcPct val="90000"/>
              </a:lnSpc>
              <a:spcBef>
                <a:spcPts val="375"/>
              </a:spcBef>
              <a:buFont typeface="Arial" panose="020B0604020202020204" pitchFamily="34" charset="0"/>
              <a:buNone/>
              <a:defRPr sz="1500" b="1" i="0" kern="1200">
                <a:solidFill>
                  <a:schemeClr val="tx1"/>
                </a:solidFill>
                <a:latin typeface="Arial" charset="0"/>
                <a:ea typeface="Arial" charset="0"/>
                <a:cs typeface="Arial" charset="0"/>
              </a:defRPr>
            </a:lvl2pPr>
            <a:lvl3pPr marL="685789" indent="0" algn="l" defTabSz="685789" rtl="0" eaLnBrk="1" latinLnBrk="0" hangingPunct="1">
              <a:lnSpc>
                <a:spcPct val="90000"/>
              </a:lnSpc>
              <a:spcBef>
                <a:spcPts val="375"/>
              </a:spcBef>
              <a:buFont typeface="Arial" panose="020B0604020202020204" pitchFamily="34" charset="0"/>
              <a:buNone/>
              <a:defRPr sz="1350" b="1" i="0" kern="1200">
                <a:solidFill>
                  <a:schemeClr val="tx1"/>
                </a:solidFill>
                <a:latin typeface="Arial" charset="0"/>
                <a:ea typeface="Arial" charset="0"/>
                <a:cs typeface="Arial" charset="0"/>
              </a:defRPr>
            </a:lvl3pPr>
            <a:lvl4pPr marL="1028683"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4pPr>
            <a:lvl5pPr marL="1371577"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5pPr>
            <a:lvl6pPr marL="1714471"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66"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60"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54"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smtClean="0"/>
              <a:t>Teams/Outlook</a:t>
            </a:r>
            <a:endParaRPr lang="en-US" dirty="0"/>
          </a:p>
        </p:txBody>
      </p:sp>
      <p:sp>
        <p:nvSpPr>
          <p:cNvPr id="18" name="Content Placeholder 8"/>
          <p:cNvSpPr txBox="1">
            <a:spLocks/>
          </p:cNvSpPr>
          <p:nvPr/>
        </p:nvSpPr>
        <p:spPr>
          <a:xfrm>
            <a:off x="641580" y="3273296"/>
            <a:ext cx="1933575" cy="1407319"/>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Scheduling and messaging</a:t>
            </a:r>
          </a:p>
        </p:txBody>
      </p:sp>
      <p:sp>
        <p:nvSpPr>
          <p:cNvPr id="19" name="Text Placeholder 9"/>
          <p:cNvSpPr txBox="1">
            <a:spLocks/>
          </p:cNvSpPr>
          <p:nvPr/>
        </p:nvSpPr>
        <p:spPr>
          <a:xfrm>
            <a:off x="4820840" y="939076"/>
            <a:ext cx="1933575" cy="617934"/>
          </a:xfrm>
          <a:prstGeom prst="rect">
            <a:avLst/>
          </a:prstGeom>
        </p:spPr>
        <p:txBody>
          <a:bodyPr vert="horz" lIns="91440" tIns="45720" rIns="91440" bIns="45720" rtlCol="0" anchor="b">
            <a:normAutofit/>
          </a:bodyPr>
          <a:lstStyle>
            <a:lvl1pPr marL="0" indent="0" algn="l" defTabSz="685789" rtl="0" eaLnBrk="1" latinLnBrk="0" hangingPunct="1">
              <a:lnSpc>
                <a:spcPct val="90000"/>
              </a:lnSpc>
              <a:spcBef>
                <a:spcPts val="750"/>
              </a:spcBef>
              <a:buFont typeface="Arial" panose="020B0604020202020204" pitchFamily="34" charset="0"/>
              <a:buNone/>
              <a:defRPr sz="1800" b="1" i="0" kern="1200">
                <a:solidFill>
                  <a:schemeClr val="tx1"/>
                </a:solidFill>
                <a:latin typeface="Arial" charset="0"/>
                <a:ea typeface="Arial" charset="0"/>
                <a:cs typeface="Arial" charset="0"/>
              </a:defRPr>
            </a:lvl1pPr>
            <a:lvl2pPr marL="342894" indent="0" algn="l" defTabSz="685789" rtl="0" eaLnBrk="1" latinLnBrk="0" hangingPunct="1">
              <a:lnSpc>
                <a:spcPct val="90000"/>
              </a:lnSpc>
              <a:spcBef>
                <a:spcPts val="375"/>
              </a:spcBef>
              <a:buFont typeface="Arial" panose="020B0604020202020204" pitchFamily="34" charset="0"/>
              <a:buNone/>
              <a:defRPr sz="1500" b="1" i="0" kern="1200">
                <a:solidFill>
                  <a:schemeClr val="tx1"/>
                </a:solidFill>
                <a:latin typeface="Arial" charset="0"/>
                <a:ea typeface="Arial" charset="0"/>
                <a:cs typeface="Arial" charset="0"/>
              </a:defRPr>
            </a:lvl2pPr>
            <a:lvl3pPr marL="685789" indent="0" algn="l" defTabSz="685789" rtl="0" eaLnBrk="1" latinLnBrk="0" hangingPunct="1">
              <a:lnSpc>
                <a:spcPct val="90000"/>
              </a:lnSpc>
              <a:spcBef>
                <a:spcPts val="375"/>
              </a:spcBef>
              <a:buFont typeface="Arial" panose="020B0604020202020204" pitchFamily="34" charset="0"/>
              <a:buNone/>
              <a:defRPr sz="1350" b="1" i="0" kern="1200">
                <a:solidFill>
                  <a:schemeClr val="tx1"/>
                </a:solidFill>
                <a:latin typeface="Arial" charset="0"/>
                <a:ea typeface="Arial" charset="0"/>
                <a:cs typeface="Arial" charset="0"/>
              </a:defRPr>
            </a:lvl3pPr>
            <a:lvl4pPr marL="1028683"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4pPr>
            <a:lvl5pPr marL="1371577"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5pPr>
            <a:lvl6pPr marL="1714471"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66"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60"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54"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smtClean="0"/>
              <a:t>Drop box</a:t>
            </a:r>
            <a:endParaRPr lang="en-US" dirty="0"/>
          </a:p>
        </p:txBody>
      </p:sp>
      <p:sp>
        <p:nvSpPr>
          <p:cNvPr id="20" name="Content Placeholder 8"/>
          <p:cNvSpPr txBox="1">
            <a:spLocks/>
          </p:cNvSpPr>
          <p:nvPr/>
        </p:nvSpPr>
        <p:spPr>
          <a:xfrm>
            <a:off x="4820840" y="1557010"/>
            <a:ext cx="1933575" cy="1407319"/>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Large file transfer</a:t>
            </a:r>
          </a:p>
        </p:txBody>
      </p:sp>
      <p:sp>
        <p:nvSpPr>
          <p:cNvPr id="21" name="Text Placeholder 9"/>
          <p:cNvSpPr txBox="1">
            <a:spLocks/>
          </p:cNvSpPr>
          <p:nvPr/>
        </p:nvSpPr>
        <p:spPr>
          <a:xfrm>
            <a:off x="3010816" y="2655362"/>
            <a:ext cx="1933575" cy="617934"/>
          </a:xfrm>
          <a:prstGeom prst="rect">
            <a:avLst/>
          </a:prstGeom>
        </p:spPr>
        <p:txBody>
          <a:bodyPr vert="horz" lIns="91440" tIns="45720" rIns="91440" bIns="45720" rtlCol="0" anchor="b">
            <a:normAutofit/>
          </a:bodyPr>
          <a:lstStyle>
            <a:lvl1pPr marL="0" indent="0" algn="l" defTabSz="685789" rtl="0" eaLnBrk="1" latinLnBrk="0" hangingPunct="1">
              <a:lnSpc>
                <a:spcPct val="90000"/>
              </a:lnSpc>
              <a:spcBef>
                <a:spcPts val="750"/>
              </a:spcBef>
              <a:buFont typeface="Arial" panose="020B0604020202020204" pitchFamily="34" charset="0"/>
              <a:buNone/>
              <a:defRPr sz="1800" b="1" i="0" kern="1200">
                <a:solidFill>
                  <a:schemeClr val="tx1"/>
                </a:solidFill>
                <a:latin typeface="Arial" charset="0"/>
                <a:ea typeface="Arial" charset="0"/>
                <a:cs typeface="Arial" charset="0"/>
              </a:defRPr>
            </a:lvl1pPr>
            <a:lvl2pPr marL="342894" indent="0" algn="l" defTabSz="685789" rtl="0" eaLnBrk="1" latinLnBrk="0" hangingPunct="1">
              <a:lnSpc>
                <a:spcPct val="90000"/>
              </a:lnSpc>
              <a:spcBef>
                <a:spcPts val="375"/>
              </a:spcBef>
              <a:buFont typeface="Arial" panose="020B0604020202020204" pitchFamily="34" charset="0"/>
              <a:buNone/>
              <a:defRPr sz="1500" b="1" i="0" kern="1200">
                <a:solidFill>
                  <a:schemeClr val="tx1"/>
                </a:solidFill>
                <a:latin typeface="Arial" charset="0"/>
                <a:ea typeface="Arial" charset="0"/>
                <a:cs typeface="Arial" charset="0"/>
              </a:defRPr>
            </a:lvl2pPr>
            <a:lvl3pPr marL="685789" indent="0" algn="l" defTabSz="685789" rtl="0" eaLnBrk="1" latinLnBrk="0" hangingPunct="1">
              <a:lnSpc>
                <a:spcPct val="90000"/>
              </a:lnSpc>
              <a:spcBef>
                <a:spcPts val="375"/>
              </a:spcBef>
              <a:buFont typeface="Arial" panose="020B0604020202020204" pitchFamily="34" charset="0"/>
              <a:buNone/>
              <a:defRPr sz="1350" b="1" i="0" kern="1200">
                <a:solidFill>
                  <a:schemeClr val="tx1"/>
                </a:solidFill>
                <a:latin typeface="Arial" charset="0"/>
                <a:ea typeface="Arial" charset="0"/>
                <a:cs typeface="Arial" charset="0"/>
              </a:defRPr>
            </a:lvl3pPr>
            <a:lvl4pPr marL="1028683"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4pPr>
            <a:lvl5pPr marL="1371577"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5pPr>
            <a:lvl6pPr marL="1714471"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66"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60"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54"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err="1" smtClean="0"/>
              <a:t>Hubspot</a:t>
            </a:r>
            <a:endParaRPr lang="en-US" dirty="0"/>
          </a:p>
        </p:txBody>
      </p:sp>
      <p:sp>
        <p:nvSpPr>
          <p:cNvPr id="22" name="Content Placeholder 8"/>
          <p:cNvSpPr txBox="1">
            <a:spLocks/>
          </p:cNvSpPr>
          <p:nvPr/>
        </p:nvSpPr>
        <p:spPr>
          <a:xfrm>
            <a:off x="3010816" y="3273296"/>
            <a:ext cx="2603921" cy="1407319"/>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Attendance tracking and reporting. CEU documents.</a:t>
            </a:r>
          </a:p>
          <a:p>
            <a:endParaRPr lang="en-US" dirty="0" smtClean="0"/>
          </a:p>
        </p:txBody>
      </p:sp>
      <p:sp>
        <p:nvSpPr>
          <p:cNvPr id="23" name="Text Placeholder 9"/>
          <p:cNvSpPr txBox="1">
            <a:spLocks/>
          </p:cNvSpPr>
          <p:nvPr/>
        </p:nvSpPr>
        <p:spPr>
          <a:xfrm>
            <a:off x="5918171" y="2655362"/>
            <a:ext cx="1933575" cy="617934"/>
          </a:xfrm>
          <a:prstGeom prst="rect">
            <a:avLst/>
          </a:prstGeom>
        </p:spPr>
        <p:txBody>
          <a:bodyPr vert="horz" lIns="91440" tIns="45720" rIns="91440" bIns="45720" rtlCol="0" anchor="b">
            <a:normAutofit/>
          </a:bodyPr>
          <a:lstStyle>
            <a:lvl1pPr marL="0" indent="0" algn="l" defTabSz="685789" rtl="0" eaLnBrk="1" latinLnBrk="0" hangingPunct="1">
              <a:lnSpc>
                <a:spcPct val="90000"/>
              </a:lnSpc>
              <a:spcBef>
                <a:spcPts val="750"/>
              </a:spcBef>
              <a:buFont typeface="Arial" panose="020B0604020202020204" pitchFamily="34" charset="0"/>
              <a:buNone/>
              <a:defRPr sz="1800" b="1" i="0" kern="1200">
                <a:solidFill>
                  <a:schemeClr val="tx1"/>
                </a:solidFill>
                <a:latin typeface="Arial" charset="0"/>
                <a:ea typeface="Arial" charset="0"/>
                <a:cs typeface="Arial" charset="0"/>
              </a:defRPr>
            </a:lvl1pPr>
            <a:lvl2pPr marL="342894" indent="0" algn="l" defTabSz="685789" rtl="0" eaLnBrk="1" latinLnBrk="0" hangingPunct="1">
              <a:lnSpc>
                <a:spcPct val="90000"/>
              </a:lnSpc>
              <a:spcBef>
                <a:spcPts val="375"/>
              </a:spcBef>
              <a:buFont typeface="Arial" panose="020B0604020202020204" pitchFamily="34" charset="0"/>
              <a:buNone/>
              <a:defRPr sz="1500" b="1" i="0" kern="1200">
                <a:solidFill>
                  <a:schemeClr val="tx1"/>
                </a:solidFill>
                <a:latin typeface="Arial" charset="0"/>
                <a:ea typeface="Arial" charset="0"/>
                <a:cs typeface="Arial" charset="0"/>
              </a:defRPr>
            </a:lvl2pPr>
            <a:lvl3pPr marL="685789" indent="0" algn="l" defTabSz="685789" rtl="0" eaLnBrk="1" latinLnBrk="0" hangingPunct="1">
              <a:lnSpc>
                <a:spcPct val="90000"/>
              </a:lnSpc>
              <a:spcBef>
                <a:spcPts val="375"/>
              </a:spcBef>
              <a:buFont typeface="Arial" panose="020B0604020202020204" pitchFamily="34" charset="0"/>
              <a:buNone/>
              <a:defRPr sz="1350" b="1" i="0" kern="1200">
                <a:solidFill>
                  <a:schemeClr val="tx1"/>
                </a:solidFill>
                <a:latin typeface="Arial" charset="0"/>
                <a:ea typeface="Arial" charset="0"/>
                <a:cs typeface="Arial" charset="0"/>
              </a:defRPr>
            </a:lvl3pPr>
            <a:lvl4pPr marL="1028683"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4pPr>
            <a:lvl5pPr marL="1371577"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5pPr>
            <a:lvl6pPr marL="1714471"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66"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60"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54"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smtClean="0"/>
              <a:t>Wrike</a:t>
            </a:r>
            <a:endParaRPr lang="en-US" dirty="0"/>
          </a:p>
        </p:txBody>
      </p:sp>
      <p:sp>
        <p:nvSpPr>
          <p:cNvPr id="24" name="Content Placeholder 8"/>
          <p:cNvSpPr txBox="1">
            <a:spLocks/>
          </p:cNvSpPr>
          <p:nvPr/>
        </p:nvSpPr>
        <p:spPr>
          <a:xfrm>
            <a:off x="5918171" y="3273296"/>
            <a:ext cx="2503932" cy="1407319"/>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Forecasting</a:t>
            </a:r>
          </a:p>
          <a:p>
            <a:r>
              <a:rPr lang="en-US" dirty="0" smtClean="0"/>
              <a:t>Details</a:t>
            </a:r>
            <a:endParaRPr lang="en-US" dirty="0"/>
          </a:p>
          <a:p>
            <a:r>
              <a:rPr lang="en-US" dirty="0" smtClean="0"/>
              <a:t>Project tasks/owners</a:t>
            </a:r>
          </a:p>
          <a:p>
            <a:endParaRPr lang="en-US" dirty="0" smtClean="0"/>
          </a:p>
        </p:txBody>
      </p:sp>
      <p:sp>
        <p:nvSpPr>
          <p:cNvPr id="16" name="Text Placeholder 9"/>
          <p:cNvSpPr txBox="1">
            <a:spLocks/>
          </p:cNvSpPr>
          <p:nvPr/>
        </p:nvSpPr>
        <p:spPr>
          <a:xfrm>
            <a:off x="6457950" y="965597"/>
            <a:ext cx="1933575" cy="617934"/>
          </a:xfrm>
          <a:prstGeom prst="rect">
            <a:avLst/>
          </a:prstGeom>
        </p:spPr>
        <p:txBody>
          <a:bodyPr vert="horz" lIns="91440" tIns="45720" rIns="91440" bIns="45720" rtlCol="0" anchor="b">
            <a:normAutofit/>
          </a:bodyPr>
          <a:lstStyle>
            <a:lvl1pPr marL="0" indent="0" algn="l" defTabSz="685789" rtl="0" eaLnBrk="1" latinLnBrk="0" hangingPunct="1">
              <a:lnSpc>
                <a:spcPct val="90000"/>
              </a:lnSpc>
              <a:spcBef>
                <a:spcPts val="750"/>
              </a:spcBef>
              <a:buFont typeface="Arial" panose="020B0604020202020204" pitchFamily="34" charset="0"/>
              <a:buNone/>
              <a:defRPr sz="1800" b="1" i="0" kern="1200">
                <a:solidFill>
                  <a:schemeClr val="tx1"/>
                </a:solidFill>
                <a:latin typeface="Arial" charset="0"/>
                <a:ea typeface="Arial" charset="0"/>
                <a:cs typeface="Arial" charset="0"/>
              </a:defRPr>
            </a:lvl1pPr>
            <a:lvl2pPr marL="342894" indent="0" algn="l" defTabSz="685789" rtl="0" eaLnBrk="1" latinLnBrk="0" hangingPunct="1">
              <a:lnSpc>
                <a:spcPct val="90000"/>
              </a:lnSpc>
              <a:spcBef>
                <a:spcPts val="375"/>
              </a:spcBef>
              <a:buFont typeface="Arial" panose="020B0604020202020204" pitchFamily="34" charset="0"/>
              <a:buNone/>
              <a:defRPr sz="1500" b="1" i="0" kern="1200">
                <a:solidFill>
                  <a:schemeClr val="tx1"/>
                </a:solidFill>
                <a:latin typeface="Arial" charset="0"/>
                <a:ea typeface="Arial" charset="0"/>
                <a:cs typeface="Arial" charset="0"/>
              </a:defRPr>
            </a:lvl2pPr>
            <a:lvl3pPr marL="685789" indent="0" algn="l" defTabSz="685789" rtl="0" eaLnBrk="1" latinLnBrk="0" hangingPunct="1">
              <a:lnSpc>
                <a:spcPct val="90000"/>
              </a:lnSpc>
              <a:spcBef>
                <a:spcPts val="375"/>
              </a:spcBef>
              <a:buFont typeface="Arial" panose="020B0604020202020204" pitchFamily="34" charset="0"/>
              <a:buNone/>
              <a:defRPr sz="1350" b="1" i="0" kern="1200">
                <a:solidFill>
                  <a:schemeClr val="tx1"/>
                </a:solidFill>
                <a:latin typeface="Arial" charset="0"/>
                <a:ea typeface="Arial" charset="0"/>
                <a:cs typeface="Arial" charset="0"/>
              </a:defRPr>
            </a:lvl3pPr>
            <a:lvl4pPr marL="1028683"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4pPr>
            <a:lvl5pPr marL="1371577" indent="0" algn="l" defTabSz="685789" rtl="0" eaLnBrk="1" latinLnBrk="0" hangingPunct="1">
              <a:lnSpc>
                <a:spcPct val="90000"/>
              </a:lnSpc>
              <a:spcBef>
                <a:spcPts val="375"/>
              </a:spcBef>
              <a:buFont typeface="Arial" panose="020B0604020202020204" pitchFamily="34" charset="0"/>
              <a:buNone/>
              <a:defRPr sz="1200" b="1" i="0" kern="1200">
                <a:solidFill>
                  <a:schemeClr val="tx1"/>
                </a:solidFill>
                <a:latin typeface="Arial" charset="0"/>
                <a:ea typeface="Arial" charset="0"/>
                <a:cs typeface="Arial" charset="0"/>
              </a:defRPr>
            </a:lvl5pPr>
            <a:lvl6pPr marL="1714471"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66"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60"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54" indent="0" algn="l" defTabSz="685789"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US" dirty="0" err="1" smtClean="0"/>
              <a:t>Wistia</a:t>
            </a:r>
            <a:r>
              <a:rPr lang="en-US" dirty="0" smtClean="0"/>
              <a:t> </a:t>
            </a:r>
            <a:endParaRPr lang="en-US" dirty="0"/>
          </a:p>
        </p:txBody>
      </p:sp>
      <p:sp>
        <p:nvSpPr>
          <p:cNvPr id="25" name="Content Placeholder 8"/>
          <p:cNvSpPr txBox="1">
            <a:spLocks/>
          </p:cNvSpPr>
          <p:nvPr/>
        </p:nvSpPr>
        <p:spPr>
          <a:xfrm>
            <a:off x="6358000" y="1549915"/>
            <a:ext cx="1933575" cy="1407319"/>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HIPPA- </a:t>
            </a:r>
            <a:r>
              <a:rPr lang="en-US" dirty="0" err="1" smtClean="0"/>
              <a:t>ssecure</a:t>
            </a:r>
            <a:r>
              <a:rPr lang="en-US" dirty="0" smtClean="0"/>
              <a:t> video storage</a:t>
            </a:r>
          </a:p>
        </p:txBody>
      </p:sp>
      <p:sp>
        <p:nvSpPr>
          <p:cNvPr id="7" name="Footer Placeholder 6"/>
          <p:cNvSpPr>
            <a:spLocks noGrp="1"/>
          </p:cNvSpPr>
          <p:nvPr>
            <p:ph type="ftr" sz="quarter" idx="11"/>
          </p:nvPr>
        </p:nvSpPr>
        <p:spPr/>
        <p:txBody>
          <a:bodyPr/>
          <a:lstStyle/>
          <a:p>
            <a:r>
              <a:rPr lang="en-US" smtClean="0"/>
              <a:t>© Karen Hyder and Hearing First, LLC. ALL RIGHTS RESERVED.</a:t>
            </a:r>
            <a:endParaRPr lang="en-US"/>
          </a:p>
        </p:txBody>
      </p:sp>
    </p:spTree>
    <p:extLst>
      <p:ext uri="{BB962C8B-B14F-4D97-AF65-F5344CB8AC3E}">
        <p14:creationId xmlns:p14="http://schemas.microsoft.com/office/powerpoint/2010/main" val="3741310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platforms</a:t>
            </a:r>
            <a:endParaRPr lang="en-US" dirty="0"/>
          </a:p>
        </p:txBody>
      </p:sp>
      <p:sp>
        <p:nvSpPr>
          <p:cNvPr id="5" name="Text Placeholder 4"/>
          <p:cNvSpPr>
            <a:spLocks noGrp="1"/>
          </p:cNvSpPr>
          <p:nvPr>
            <p:ph type="body" idx="1"/>
          </p:nvPr>
        </p:nvSpPr>
        <p:spPr>
          <a:xfrm>
            <a:off x="629842" y="741009"/>
            <a:ext cx="1924099" cy="617934"/>
          </a:xfrm>
        </p:spPr>
        <p:txBody>
          <a:bodyPr/>
          <a:lstStyle/>
          <a:p>
            <a:r>
              <a:rPr lang="en-US" dirty="0" smtClean="0"/>
              <a:t>Telligent</a:t>
            </a:r>
            <a:endParaRPr lang="en-US" dirty="0"/>
          </a:p>
        </p:txBody>
      </p:sp>
      <p:sp>
        <p:nvSpPr>
          <p:cNvPr id="6" name="Content Placeholder 5"/>
          <p:cNvSpPr>
            <a:spLocks noGrp="1"/>
          </p:cNvSpPr>
          <p:nvPr>
            <p:ph sz="half" idx="2"/>
          </p:nvPr>
        </p:nvSpPr>
        <p:spPr>
          <a:xfrm>
            <a:off x="629842" y="1358943"/>
            <a:ext cx="3932633" cy="3326279"/>
          </a:xfrm>
        </p:spPr>
        <p:txBody>
          <a:bodyPr>
            <a:normAutofit fontScale="92500" lnSpcReduction="20000"/>
          </a:bodyPr>
          <a:lstStyle/>
          <a:p>
            <a:r>
              <a:rPr lang="en-US" sz="1700" dirty="0" smtClean="0"/>
              <a:t>Registration</a:t>
            </a:r>
          </a:p>
          <a:p>
            <a:r>
              <a:rPr lang="en-US" sz="1700" dirty="0" smtClean="0"/>
              <a:t>File and Media Gallery</a:t>
            </a:r>
          </a:p>
          <a:p>
            <a:r>
              <a:rPr lang="en-US" sz="1700" dirty="0" smtClean="0"/>
              <a:t>Content repository</a:t>
            </a:r>
          </a:p>
          <a:p>
            <a:r>
              <a:rPr lang="en-US" sz="1700" dirty="0" smtClean="0"/>
              <a:t>Assignment tracking</a:t>
            </a:r>
          </a:p>
          <a:p>
            <a:r>
              <a:rPr lang="en-US" sz="1700" dirty="0" smtClean="0"/>
              <a:t>Text messaging</a:t>
            </a:r>
          </a:p>
          <a:p>
            <a:r>
              <a:rPr lang="en-US" sz="1700" dirty="0" smtClean="0"/>
              <a:t>Broadcast messaging</a:t>
            </a:r>
          </a:p>
          <a:p>
            <a:r>
              <a:rPr lang="en-US" sz="1700" dirty="0" smtClean="0"/>
              <a:t>Bridge to live session login</a:t>
            </a:r>
          </a:p>
          <a:p>
            <a:r>
              <a:rPr lang="en-US" sz="1700" dirty="0" smtClean="0"/>
              <a:t>Uploading</a:t>
            </a:r>
          </a:p>
          <a:p>
            <a:r>
              <a:rPr lang="en-US" sz="1700" dirty="0" smtClean="0"/>
              <a:t>Seek &amp; Sense</a:t>
            </a:r>
          </a:p>
          <a:p>
            <a:r>
              <a:rPr lang="en-US" sz="1700" dirty="0" smtClean="0"/>
              <a:t>Share</a:t>
            </a:r>
          </a:p>
          <a:p>
            <a:r>
              <a:rPr lang="en-US" sz="1700" dirty="0"/>
              <a:t>Dig Deeper</a:t>
            </a:r>
          </a:p>
          <a:p>
            <a:r>
              <a:rPr lang="en-US" sz="1700" dirty="0" smtClean="0"/>
              <a:t>Discussion forum threads</a:t>
            </a:r>
          </a:p>
          <a:p>
            <a:endParaRPr lang="en-US" dirty="0"/>
          </a:p>
        </p:txBody>
      </p:sp>
      <p:sp>
        <p:nvSpPr>
          <p:cNvPr id="10" name="Text Placeholder 9"/>
          <p:cNvSpPr>
            <a:spLocks noGrp="1"/>
          </p:cNvSpPr>
          <p:nvPr>
            <p:ph type="body" sz="quarter" idx="3"/>
          </p:nvPr>
        </p:nvSpPr>
        <p:spPr>
          <a:xfrm>
            <a:off x="4867275" y="741009"/>
            <a:ext cx="1933575" cy="617934"/>
          </a:xfrm>
        </p:spPr>
        <p:txBody>
          <a:bodyPr/>
          <a:lstStyle/>
          <a:p>
            <a:r>
              <a:rPr lang="en-US" dirty="0" smtClean="0"/>
              <a:t>Adobe Connect</a:t>
            </a:r>
            <a:endParaRPr lang="en-US" dirty="0"/>
          </a:p>
        </p:txBody>
      </p:sp>
      <p:sp>
        <p:nvSpPr>
          <p:cNvPr id="9" name="Content Placeholder 8"/>
          <p:cNvSpPr>
            <a:spLocks noGrp="1"/>
          </p:cNvSpPr>
          <p:nvPr>
            <p:ph sz="quarter" idx="4"/>
          </p:nvPr>
        </p:nvSpPr>
        <p:spPr>
          <a:xfrm>
            <a:off x="4867275" y="1358943"/>
            <a:ext cx="3648075" cy="3493294"/>
          </a:xfrm>
        </p:spPr>
        <p:txBody>
          <a:bodyPr>
            <a:noAutofit/>
          </a:bodyPr>
          <a:lstStyle/>
          <a:p>
            <a:pPr>
              <a:lnSpc>
                <a:spcPct val="70000"/>
              </a:lnSpc>
            </a:pPr>
            <a:r>
              <a:rPr lang="en-US" sz="1600" dirty="0"/>
              <a:t>Live session</a:t>
            </a:r>
          </a:p>
          <a:p>
            <a:pPr>
              <a:lnSpc>
                <a:spcPct val="70000"/>
              </a:lnSpc>
            </a:pPr>
            <a:r>
              <a:rPr lang="en-US" sz="1600" dirty="0"/>
              <a:t>Breakout groups</a:t>
            </a:r>
          </a:p>
          <a:p>
            <a:pPr>
              <a:lnSpc>
                <a:spcPct val="70000"/>
              </a:lnSpc>
            </a:pPr>
            <a:r>
              <a:rPr lang="en-US" sz="1600" dirty="0"/>
              <a:t>Video clips</a:t>
            </a:r>
          </a:p>
          <a:p>
            <a:pPr>
              <a:lnSpc>
                <a:spcPct val="70000"/>
              </a:lnSpc>
            </a:pPr>
            <a:r>
              <a:rPr lang="en-US" sz="1600" dirty="0"/>
              <a:t>Voice over the internet (VoIP) audio</a:t>
            </a:r>
            <a:r>
              <a:rPr lang="en-US" sz="1600" strike="sngStrike" dirty="0"/>
              <a:t> and telephony</a:t>
            </a:r>
          </a:p>
          <a:p>
            <a:pPr>
              <a:lnSpc>
                <a:spcPct val="70000"/>
              </a:lnSpc>
            </a:pPr>
            <a:r>
              <a:rPr lang="en-US" sz="1600" dirty="0" smtClean="0"/>
              <a:t>Webcams</a:t>
            </a:r>
            <a:endParaRPr lang="en-US" sz="1600" dirty="0"/>
          </a:p>
          <a:p>
            <a:pPr>
              <a:lnSpc>
                <a:spcPct val="70000"/>
              </a:lnSpc>
            </a:pPr>
            <a:r>
              <a:rPr lang="en-US" sz="1600" dirty="0" smtClean="0"/>
              <a:t>Polls</a:t>
            </a:r>
            <a:endParaRPr lang="en-US" sz="1600" dirty="0"/>
          </a:p>
          <a:p>
            <a:pPr>
              <a:lnSpc>
                <a:spcPct val="70000"/>
              </a:lnSpc>
            </a:pPr>
            <a:r>
              <a:rPr lang="en-US" sz="1600" dirty="0"/>
              <a:t>Chat</a:t>
            </a:r>
          </a:p>
          <a:p>
            <a:pPr>
              <a:lnSpc>
                <a:spcPct val="70000"/>
              </a:lnSpc>
            </a:pPr>
            <a:r>
              <a:rPr lang="en-US" sz="1600" dirty="0" smtClean="0"/>
              <a:t>Recording</a:t>
            </a:r>
            <a:endParaRPr lang="en-US" sz="1600" dirty="0"/>
          </a:p>
          <a:p>
            <a:pPr>
              <a:lnSpc>
                <a:spcPct val="70000"/>
              </a:lnSpc>
            </a:pPr>
            <a:r>
              <a:rPr lang="en-US" sz="1600" dirty="0"/>
              <a:t>Attendance </a:t>
            </a:r>
            <a:r>
              <a:rPr lang="en-US" sz="1600" dirty="0" smtClean="0"/>
              <a:t>tracking</a:t>
            </a:r>
          </a:p>
          <a:p>
            <a:pPr>
              <a:lnSpc>
                <a:spcPct val="70000"/>
              </a:lnSpc>
            </a:pPr>
            <a:r>
              <a:rPr lang="en-US" sz="1600" dirty="0" smtClean="0"/>
              <a:t>Captioning </a:t>
            </a:r>
            <a:r>
              <a:rPr lang="en-US" sz="1600" dirty="0" smtClean="0">
                <a:hlinkClick r:id="rId3"/>
              </a:rPr>
              <a:t>https</a:t>
            </a:r>
            <a:r>
              <a:rPr lang="en-US" sz="1600" dirty="0">
                <a:hlinkClick r:id="rId3"/>
              </a:rPr>
              <a:t>://captionfirst.com/</a:t>
            </a:r>
            <a:endParaRPr lang="en-US" sz="1600" dirty="0"/>
          </a:p>
          <a:p>
            <a:pPr>
              <a:lnSpc>
                <a:spcPct val="70000"/>
              </a:lnSpc>
            </a:pPr>
            <a:endParaRPr lang="en-US" sz="1600" dirty="0"/>
          </a:p>
        </p:txBody>
      </p:sp>
      <p:sp>
        <p:nvSpPr>
          <p:cNvPr id="4" name="Slide Number Placeholder 3"/>
          <p:cNvSpPr>
            <a:spLocks noGrp="1"/>
          </p:cNvSpPr>
          <p:nvPr>
            <p:ph type="sldNum" sz="quarter" idx="12"/>
          </p:nvPr>
        </p:nvSpPr>
        <p:spPr/>
        <p:txBody>
          <a:bodyPr/>
          <a:lstStyle/>
          <a:p>
            <a:fld id="{E1B8C671-DF1A-DC4F-B260-63505B56157A}" type="slidenum">
              <a:rPr lang="en-US" smtClean="0"/>
              <a:pPr/>
              <a:t>14</a:t>
            </a:fld>
            <a:endParaRPr lang="en-US" dirty="0"/>
          </a:p>
        </p:txBody>
      </p:sp>
      <p:sp>
        <p:nvSpPr>
          <p:cNvPr id="3" name="Footer Placeholder 2"/>
          <p:cNvSpPr>
            <a:spLocks noGrp="1"/>
          </p:cNvSpPr>
          <p:nvPr>
            <p:ph type="ftr" sz="quarter" idx="11"/>
          </p:nvPr>
        </p:nvSpPr>
        <p:spPr/>
        <p:txBody>
          <a:bodyPr/>
          <a:lstStyle/>
          <a:p>
            <a:r>
              <a:rPr lang="en-US" smtClean="0"/>
              <a:t>© Karen Hyder and Hearing First, LLC. ALL RIGHTS RESERVED.</a:t>
            </a:r>
            <a:endParaRPr lang="en-US"/>
          </a:p>
        </p:txBody>
      </p:sp>
      <p:sp>
        <p:nvSpPr>
          <p:cNvPr id="11" name="Rectangle 10"/>
          <p:cNvSpPr/>
          <p:nvPr/>
        </p:nvSpPr>
        <p:spPr>
          <a:xfrm>
            <a:off x="5026999" y="4262923"/>
            <a:ext cx="3489542" cy="404085"/>
          </a:xfrm>
          <a:prstGeom prst="rect">
            <a:avLst/>
          </a:prstGeom>
        </p:spPr>
        <p:txBody>
          <a:bodyPr wrap="square">
            <a:spAutoFit/>
          </a:bodyPr>
          <a:lstStyle/>
          <a:p>
            <a:r>
              <a:rPr lang="en-US" sz="1013" dirty="0"/>
              <a:t>Find free and </a:t>
            </a:r>
            <a:r>
              <a:rPr lang="en-US" sz="1013" dirty="0" smtClean="0"/>
              <a:t>licensable apps </a:t>
            </a:r>
            <a:r>
              <a:rPr lang="en-US" sz="1013" dirty="0" smtClean="0">
                <a:hlinkClick r:id="rId4"/>
              </a:rPr>
              <a:t>https</a:t>
            </a:r>
            <a:r>
              <a:rPr lang="en-US" sz="1013" dirty="0">
                <a:hlinkClick r:id="rId4"/>
              </a:rPr>
              <a:t>://www.adobe.com/products/adobeconnect/apps.html</a:t>
            </a:r>
            <a:endParaRPr lang="en-US" sz="1013" dirty="0"/>
          </a:p>
        </p:txBody>
      </p:sp>
    </p:spTree>
    <p:extLst>
      <p:ext uri="{BB962C8B-B14F-4D97-AF65-F5344CB8AC3E}">
        <p14:creationId xmlns:p14="http://schemas.microsoft.com/office/powerpoint/2010/main" val="23911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987" y="438003"/>
            <a:ext cx="3354567" cy="4347518"/>
          </a:xfrm>
          <a:prstGeom prst="rect">
            <a:avLst/>
          </a:prstGeom>
        </p:spPr>
      </p:pic>
      <p:sp>
        <p:nvSpPr>
          <p:cNvPr id="7" name="Slide Number Placeholder 6"/>
          <p:cNvSpPr>
            <a:spLocks noGrp="1"/>
          </p:cNvSpPr>
          <p:nvPr>
            <p:ph type="sldNum" sz="quarter" idx="12"/>
          </p:nvPr>
        </p:nvSpPr>
        <p:spPr>
          <a:xfrm>
            <a:off x="6905625" y="4772888"/>
            <a:ext cx="2057400" cy="273844"/>
          </a:xfrm>
        </p:spPr>
        <p:txBody>
          <a:bodyPr/>
          <a:lstStyle/>
          <a:p>
            <a:fld id="{E1B8C671-DF1A-DC4F-B260-63505B56157A}" type="slidenum">
              <a:rPr lang="en-US" smtClean="0"/>
              <a:t>15</a:t>
            </a:fld>
            <a:endParaRPr lang="en-US"/>
          </a:p>
        </p:txBody>
      </p:sp>
      <p:pic>
        <p:nvPicPr>
          <p:cNvPr id="16" name="Picture 15">
            <a:extLst>
              <a:ext uri="{FF2B5EF4-FFF2-40B4-BE49-F238E27FC236}">
                <a16:creationId xmlns:a16="http://schemas.microsoft.com/office/drawing/2014/main" xmlns="" id="{542E1AD0-220C-4FBA-87C7-5FB6CD769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18" y="0"/>
            <a:ext cx="1042257" cy="1123635"/>
          </a:xfrm>
          <a:prstGeom prst="rect">
            <a:avLst/>
          </a:prstGeom>
          <a:scene3d>
            <a:camera prst="orthographicFront"/>
            <a:lightRig rig="threePt" dir="t"/>
          </a:scene3d>
          <a:sp3d>
            <a:bevelT/>
          </a:sp3d>
        </p:spPr>
      </p:pic>
      <p:sp>
        <p:nvSpPr>
          <p:cNvPr id="19" name="Right Arrow 18"/>
          <p:cNvSpPr/>
          <p:nvPr/>
        </p:nvSpPr>
        <p:spPr>
          <a:xfrm>
            <a:off x="1680770" y="1323363"/>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8415" y="1428637"/>
            <a:ext cx="1117461" cy="276999"/>
          </a:xfrm>
          <a:prstGeom prst="rect">
            <a:avLst/>
          </a:prstGeom>
          <a:noFill/>
        </p:spPr>
        <p:txBody>
          <a:bodyPr wrap="square" rtlCol="0">
            <a:spAutoFit/>
          </a:bodyPr>
          <a:lstStyle/>
          <a:p>
            <a:pPr algn="r"/>
            <a:r>
              <a:rPr lang="en-US" sz="1200" b="1" dirty="0" smtClean="0"/>
              <a:t>Intro text</a:t>
            </a:r>
            <a:endParaRPr lang="en-US" sz="1200" b="1" dirty="0"/>
          </a:p>
        </p:txBody>
      </p:sp>
      <p:sp>
        <p:nvSpPr>
          <p:cNvPr id="21" name="TextBox 20"/>
          <p:cNvSpPr txBox="1"/>
          <p:nvPr/>
        </p:nvSpPr>
        <p:spPr>
          <a:xfrm>
            <a:off x="297406" y="2412998"/>
            <a:ext cx="1338470" cy="461665"/>
          </a:xfrm>
          <a:prstGeom prst="rect">
            <a:avLst/>
          </a:prstGeom>
          <a:noFill/>
        </p:spPr>
        <p:txBody>
          <a:bodyPr wrap="square" rtlCol="0">
            <a:spAutoFit/>
          </a:bodyPr>
          <a:lstStyle/>
          <a:p>
            <a:pPr algn="r"/>
            <a:r>
              <a:rPr lang="en-US" sz="1200" b="1" dirty="0" smtClean="0"/>
              <a:t>Assignment Required for CEUs</a:t>
            </a:r>
            <a:endParaRPr lang="en-US" sz="1200" b="1" dirty="0"/>
          </a:p>
        </p:txBody>
      </p:sp>
      <p:sp>
        <p:nvSpPr>
          <p:cNvPr id="22" name="Right Arrow 21"/>
          <p:cNvSpPr/>
          <p:nvPr/>
        </p:nvSpPr>
        <p:spPr>
          <a:xfrm>
            <a:off x="1680770" y="4302706"/>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00984" y="4249884"/>
            <a:ext cx="1134892" cy="461665"/>
          </a:xfrm>
          <a:prstGeom prst="rect">
            <a:avLst/>
          </a:prstGeom>
          <a:noFill/>
        </p:spPr>
        <p:txBody>
          <a:bodyPr wrap="square" rtlCol="0">
            <a:spAutoFit/>
          </a:bodyPr>
          <a:lstStyle/>
          <a:p>
            <a:pPr algn="r"/>
            <a:r>
              <a:rPr lang="en-US" sz="1200" b="1" dirty="0" smtClean="0"/>
              <a:t>Facilitator Lecture Part 1</a:t>
            </a:r>
            <a:endParaRPr lang="en-US" sz="1200" b="1" dirty="0"/>
          </a:p>
        </p:txBody>
      </p:sp>
      <p:sp>
        <p:nvSpPr>
          <p:cNvPr id="24" name="Right Arrow 23"/>
          <p:cNvSpPr/>
          <p:nvPr/>
        </p:nvSpPr>
        <p:spPr>
          <a:xfrm>
            <a:off x="1680770" y="3212139"/>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00984" y="3264775"/>
            <a:ext cx="1134892" cy="276999"/>
          </a:xfrm>
          <a:prstGeom prst="rect">
            <a:avLst/>
          </a:prstGeom>
          <a:noFill/>
        </p:spPr>
        <p:txBody>
          <a:bodyPr wrap="square" rtlCol="0">
            <a:spAutoFit/>
          </a:bodyPr>
          <a:lstStyle/>
          <a:p>
            <a:pPr algn="r"/>
            <a:r>
              <a:rPr lang="en-US" sz="1200" b="1" dirty="0" smtClean="0"/>
              <a:t>Seek &amp; Sense</a:t>
            </a:r>
            <a:endParaRPr lang="en-US" sz="1200" b="1" dirty="0"/>
          </a:p>
        </p:txBody>
      </p:sp>
      <p:sp>
        <p:nvSpPr>
          <p:cNvPr id="26" name="Right Arrow 25"/>
          <p:cNvSpPr/>
          <p:nvPr/>
        </p:nvSpPr>
        <p:spPr>
          <a:xfrm>
            <a:off x="1680770" y="2441731"/>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877098" y="373431"/>
            <a:ext cx="708305" cy="461665"/>
          </a:xfrm>
          <a:prstGeom prst="rect">
            <a:avLst/>
          </a:prstGeom>
          <a:noFill/>
        </p:spPr>
        <p:txBody>
          <a:bodyPr wrap="square" rtlCol="0">
            <a:spAutoFit/>
          </a:bodyPr>
          <a:lstStyle/>
          <a:p>
            <a:pPr algn="r"/>
            <a:r>
              <a:rPr lang="en-US" sz="1200" b="1" dirty="0" smtClean="0"/>
              <a:t>Intro text</a:t>
            </a:r>
            <a:endParaRPr lang="en-US" sz="1200" b="1" dirty="0"/>
          </a:p>
        </p:txBody>
      </p:sp>
      <p:sp>
        <p:nvSpPr>
          <p:cNvPr id="32" name="TextBox 31"/>
          <p:cNvSpPr txBox="1"/>
          <p:nvPr/>
        </p:nvSpPr>
        <p:spPr>
          <a:xfrm>
            <a:off x="4567512" y="1402753"/>
            <a:ext cx="1017891" cy="461665"/>
          </a:xfrm>
          <a:prstGeom prst="rect">
            <a:avLst/>
          </a:prstGeom>
          <a:noFill/>
        </p:spPr>
        <p:txBody>
          <a:bodyPr wrap="square" rtlCol="0">
            <a:spAutoFit/>
          </a:bodyPr>
          <a:lstStyle/>
          <a:p>
            <a:pPr algn="r"/>
            <a:r>
              <a:rPr lang="en-US" sz="1200" b="1" dirty="0" smtClean="0"/>
              <a:t>Embedded video</a:t>
            </a:r>
            <a:endParaRPr lang="en-US" sz="1200" b="1" dirty="0"/>
          </a:p>
        </p:txBody>
      </p:sp>
      <p:sp>
        <p:nvSpPr>
          <p:cNvPr id="34" name="TextBox 33"/>
          <p:cNvSpPr txBox="1"/>
          <p:nvPr/>
        </p:nvSpPr>
        <p:spPr>
          <a:xfrm>
            <a:off x="4694724" y="2146454"/>
            <a:ext cx="907117" cy="461665"/>
          </a:xfrm>
          <a:prstGeom prst="rect">
            <a:avLst/>
          </a:prstGeom>
          <a:noFill/>
        </p:spPr>
        <p:txBody>
          <a:bodyPr wrap="square" rtlCol="0">
            <a:spAutoFit/>
          </a:bodyPr>
          <a:lstStyle/>
          <a:p>
            <a:pPr algn="r"/>
            <a:r>
              <a:rPr lang="en-US" sz="1200" b="1" dirty="0" smtClean="0"/>
              <a:t>Transcript of video</a:t>
            </a:r>
            <a:endParaRPr lang="en-US" sz="1200" b="1" dirty="0"/>
          </a:p>
        </p:txBody>
      </p:sp>
      <p:sp>
        <p:nvSpPr>
          <p:cNvPr id="36" name="TextBox 35"/>
          <p:cNvSpPr txBox="1"/>
          <p:nvPr/>
        </p:nvSpPr>
        <p:spPr>
          <a:xfrm>
            <a:off x="4678286" y="4370235"/>
            <a:ext cx="907117" cy="461665"/>
          </a:xfrm>
          <a:prstGeom prst="rect">
            <a:avLst/>
          </a:prstGeom>
          <a:noFill/>
        </p:spPr>
        <p:txBody>
          <a:bodyPr wrap="square" rtlCol="0">
            <a:spAutoFit/>
          </a:bodyPr>
          <a:lstStyle/>
          <a:p>
            <a:pPr algn="r"/>
            <a:r>
              <a:rPr lang="en-US" sz="1200" b="1" dirty="0" smtClean="0"/>
              <a:t>Transcript of video</a:t>
            </a:r>
            <a:endParaRPr lang="en-US" sz="1200" b="1" dirty="0"/>
          </a:p>
        </p:txBody>
      </p:sp>
      <p:sp>
        <p:nvSpPr>
          <p:cNvPr id="37" name="TextBox 36"/>
          <p:cNvSpPr txBox="1"/>
          <p:nvPr/>
        </p:nvSpPr>
        <p:spPr>
          <a:xfrm>
            <a:off x="4448176" y="3467672"/>
            <a:ext cx="1137228" cy="461665"/>
          </a:xfrm>
          <a:prstGeom prst="rect">
            <a:avLst/>
          </a:prstGeom>
          <a:noFill/>
        </p:spPr>
        <p:txBody>
          <a:bodyPr wrap="square" rtlCol="0">
            <a:spAutoFit/>
          </a:bodyPr>
          <a:lstStyle/>
          <a:p>
            <a:pPr algn="r"/>
            <a:r>
              <a:rPr lang="en-US" sz="1200" b="1" dirty="0" smtClean="0"/>
              <a:t>Facilitator Lecture Part 2</a:t>
            </a:r>
            <a:endParaRPr lang="en-US" sz="1200" b="1" dirty="0"/>
          </a:p>
        </p:txBody>
      </p:sp>
      <p:sp>
        <p:nvSpPr>
          <p:cNvPr id="38" name="Right Arrow 37"/>
          <p:cNvSpPr/>
          <p:nvPr/>
        </p:nvSpPr>
        <p:spPr>
          <a:xfrm>
            <a:off x="5590142" y="1433429"/>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5590142" y="4403247"/>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5590142" y="3493655"/>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5606580" y="2176014"/>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5590142" y="399062"/>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1680770" y="1867715"/>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18415" y="1953939"/>
            <a:ext cx="1117461" cy="276999"/>
          </a:xfrm>
          <a:prstGeom prst="rect">
            <a:avLst/>
          </a:prstGeom>
          <a:noFill/>
        </p:spPr>
        <p:txBody>
          <a:bodyPr wrap="square" rtlCol="0">
            <a:spAutoFit/>
          </a:bodyPr>
          <a:lstStyle/>
          <a:p>
            <a:pPr algn="r"/>
            <a:r>
              <a:rPr lang="en-US" sz="1200" b="1" dirty="0" smtClean="0"/>
              <a:t>Photo</a:t>
            </a:r>
            <a:endParaRPr lang="en-US" sz="1200" b="1" dirty="0"/>
          </a:p>
        </p:txBody>
      </p:sp>
      <p:sp>
        <p:nvSpPr>
          <p:cNvPr id="2" name="Rectangle 1"/>
          <p:cNvSpPr/>
          <p:nvPr/>
        </p:nvSpPr>
        <p:spPr>
          <a:xfrm>
            <a:off x="434164" y="4903731"/>
            <a:ext cx="3685624" cy="253916"/>
          </a:xfrm>
          <a:prstGeom prst="rect">
            <a:avLst/>
          </a:prstGeom>
        </p:spPr>
        <p:txBody>
          <a:bodyPr wrap="none">
            <a:spAutoFit/>
          </a:bodyPr>
          <a:lstStyle/>
          <a:p>
            <a:r>
              <a:rPr lang="en-US" sz="1050" dirty="0" smtClean="0">
                <a:solidFill>
                  <a:schemeClr val="bg1">
                    <a:lumMod val="50000"/>
                  </a:schemeClr>
                </a:solidFill>
              </a:rPr>
              <a:t>© Teresa Caraway and </a:t>
            </a:r>
            <a:r>
              <a:rPr lang="en-US" sz="1050" dirty="0">
                <a:solidFill>
                  <a:schemeClr val="bg1">
                    <a:lumMod val="50000"/>
                  </a:schemeClr>
                </a:solidFill>
              </a:rPr>
              <a:t>Hearing First, LLC. ALL RIGHTS RESERVED</a:t>
            </a:r>
            <a:endParaRPr lang="en-US" sz="105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6888" y="223229"/>
            <a:ext cx="2606040" cy="4450080"/>
          </a:xfrm>
          <a:prstGeom prst="rect">
            <a:avLst/>
          </a:prstGeom>
        </p:spPr>
      </p:pic>
    </p:spTree>
    <p:extLst>
      <p:ext uri="{BB962C8B-B14F-4D97-AF65-F5344CB8AC3E}">
        <p14:creationId xmlns:p14="http://schemas.microsoft.com/office/powerpoint/2010/main" val="3619955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4" grpId="0"/>
      <p:bldP spid="36" grpId="0"/>
      <p:bldP spid="37" grpId="0"/>
      <p:bldP spid="38" grpId="0" animBg="1"/>
      <p:bldP spid="39" grpId="0" animBg="1"/>
      <p:bldP spid="4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91350" y="4791469"/>
            <a:ext cx="2057400" cy="273844"/>
          </a:xfrm>
        </p:spPr>
        <p:txBody>
          <a:bodyPr/>
          <a:lstStyle/>
          <a:p>
            <a:fld id="{E1B8C671-DF1A-DC4F-B260-63505B56157A}" type="slidenum">
              <a:rPr lang="en-US" smtClean="0"/>
              <a:t>16</a:t>
            </a:fld>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76376" y="937199"/>
            <a:ext cx="3245717" cy="364596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995" y="2025626"/>
            <a:ext cx="2788791" cy="2723308"/>
          </a:xfrm>
          <a:prstGeom prst="rect">
            <a:avLst/>
          </a:prstGeom>
        </p:spPr>
      </p:pic>
      <p:pic>
        <p:nvPicPr>
          <p:cNvPr id="13" name="Picture 12">
            <a:extLst>
              <a:ext uri="{FF2B5EF4-FFF2-40B4-BE49-F238E27FC236}">
                <a16:creationId xmlns:a16="http://schemas.microsoft.com/office/drawing/2014/main" xmlns="" id="{542E1AD0-220C-4FBA-87C7-5FB6CD769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18" y="0"/>
            <a:ext cx="1042257" cy="1123635"/>
          </a:xfrm>
          <a:prstGeom prst="rect">
            <a:avLst/>
          </a:prstGeom>
          <a:scene3d>
            <a:camera prst="orthographicFront"/>
            <a:lightRig rig="threePt" dir="t"/>
          </a:scene3d>
          <a:sp3d>
            <a:bevelT/>
          </a:sp3d>
        </p:spPr>
      </p:pic>
      <p:sp>
        <p:nvSpPr>
          <p:cNvPr id="14" name="Right Arrow 13"/>
          <p:cNvSpPr/>
          <p:nvPr/>
        </p:nvSpPr>
        <p:spPr>
          <a:xfrm>
            <a:off x="1144290" y="1214043"/>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743" y="1228781"/>
            <a:ext cx="1117461" cy="461665"/>
          </a:xfrm>
          <a:prstGeom prst="rect">
            <a:avLst/>
          </a:prstGeom>
          <a:noFill/>
        </p:spPr>
        <p:txBody>
          <a:bodyPr wrap="square" rtlCol="0">
            <a:spAutoFit/>
          </a:bodyPr>
          <a:lstStyle/>
          <a:p>
            <a:pPr algn="r"/>
            <a:r>
              <a:rPr lang="en-US" sz="1200" b="1" dirty="0" smtClean="0"/>
              <a:t>Downloadable Form</a:t>
            </a:r>
            <a:endParaRPr lang="en-US" sz="1200" b="1" dirty="0"/>
          </a:p>
        </p:txBody>
      </p:sp>
      <p:sp>
        <p:nvSpPr>
          <p:cNvPr id="16" name="TextBox 15"/>
          <p:cNvSpPr txBox="1"/>
          <p:nvPr/>
        </p:nvSpPr>
        <p:spPr>
          <a:xfrm>
            <a:off x="42672" y="3021890"/>
            <a:ext cx="1093532" cy="461665"/>
          </a:xfrm>
          <a:prstGeom prst="rect">
            <a:avLst/>
          </a:prstGeom>
          <a:noFill/>
        </p:spPr>
        <p:txBody>
          <a:bodyPr wrap="square" rtlCol="0">
            <a:spAutoFit/>
          </a:bodyPr>
          <a:lstStyle/>
          <a:p>
            <a:pPr algn="r"/>
            <a:r>
              <a:rPr lang="en-US" sz="1200" b="1" dirty="0" smtClean="0"/>
              <a:t>Additional resources</a:t>
            </a:r>
            <a:endParaRPr lang="en-US" sz="1200" b="1" dirty="0"/>
          </a:p>
        </p:txBody>
      </p:sp>
      <p:sp>
        <p:nvSpPr>
          <p:cNvPr id="21" name="Right Arrow 20"/>
          <p:cNvSpPr/>
          <p:nvPr/>
        </p:nvSpPr>
        <p:spPr>
          <a:xfrm>
            <a:off x="1144290" y="3015201"/>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1144290" y="2125165"/>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7774" y="2025626"/>
            <a:ext cx="1068430" cy="646331"/>
          </a:xfrm>
          <a:prstGeom prst="rect">
            <a:avLst/>
          </a:prstGeom>
          <a:noFill/>
        </p:spPr>
        <p:txBody>
          <a:bodyPr wrap="square" rtlCol="0">
            <a:spAutoFit/>
          </a:bodyPr>
          <a:lstStyle/>
          <a:p>
            <a:pPr algn="r"/>
            <a:r>
              <a:rPr lang="en-US" sz="1200" b="1" dirty="0" smtClean="0"/>
              <a:t>Complete and upload form for CEUs</a:t>
            </a:r>
            <a:endParaRPr lang="en-US" sz="1200" b="1" dirty="0"/>
          </a:p>
        </p:txBody>
      </p:sp>
      <p:sp>
        <p:nvSpPr>
          <p:cNvPr id="34" name="Right Arrow 33"/>
          <p:cNvSpPr/>
          <p:nvPr/>
        </p:nvSpPr>
        <p:spPr>
          <a:xfrm>
            <a:off x="5473522" y="4200893"/>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79208" y="4263717"/>
            <a:ext cx="1134892" cy="276999"/>
          </a:xfrm>
          <a:prstGeom prst="rect">
            <a:avLst/>
          </a:prstGeom>
          <a:noFill/>
        </p:spPr>
        <p:txBody>
          <a:bodyPr wrap="square" rtlCol="0">
            <a:spAutoFit/>
          </a:bodyPr>
          <a:lstStyle/>
          <a:p>
            <a:pPr algn="r"/>
            <a:r>
              <a:rPr lang="en-US" sz="1200" b="1" dirty="0" smtClean="0"/>
              <a:t>Post</a:t>
            </a:r>
            <a:endParaRPr lang="en-US" sz="1200" b="1" dirty="0"/>
          </a:p>
        </p:txBody>
      </p:sp>
      <p:pic>
        <p:nvPicPr>
          <p:cNvPr id="38" name="Picture 3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793212" y="561817"/>
            <a:ext cx="2998355" cy="1214110"/>
          </a:xfrm>
          <a:prstGeom prst="rect">
            <a:avLst/>
          </a:prstGeom>
        </p:spPr>
      </p:pic>
      <p:sp>
        <p:nvSpPr>
          <p:cNvPr id="20" name="TextBox 19"/>
          <p:cNvSpPr txBox="1"/>
          <p:nvPr/>
        </p:nvSpPr>
        <p:spPr>
          <a:xfrm>
            <a:off x="4379208" y="1172451"/>
            <a:ext cx="1134892" cy="276999"/>
          </a:xfrm>
          <a:prstGeom prst="rect">
            <a:avLst/>
          </a:prstGeom>
          <a:noFill/>
        </p:spPr>
        <p:txBody>
          <a:bodyPr wrap="square" rtlCol="0">
            <a:spAutoFit/>
          </a:bodyPr>
          <a:lstStyle/>
          <a:p>
            <a:pPr algn="r"/>
            <a:r>
              <a:rPr lang="en-US" sz="1200" b="1" dirty="0" smtClean="0"/>
              <a:t>Discussion</a:t>
            </a:r>
            <a:endParaRPr lang="en-US" sz="1200" b="1" dirty="0"/>
          </a:p>
        </p:txBody>
      </p:sp>
      <p:sp>
        <p:nvSpPr>
          <p:cNvPr id="19" name="Right Arrow 18"/>
          <p:cNvSpPr/>
          <p:nvPr/>
        </p:nvSpPr>
        <p:spPr>
          <a:xfrm>
            <a:off x="5473522" y="1114802"/>
            <a:ext cx="373953" cy="382273"/>
          </a:xfrm>
          <a:prstGeom prst="rightArrow">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164" y="4903731"/>
            <a:ext cx="3685624" cy="253916"/>
          </a:xfrm>
          <a:prstGeom prst="rect">
            <a:avLst/>
          </a:prstGeom>
        </p:spPr>
        <p:txBody>
          <a:bodyPr wrap="none">
            <a:spAutoFit/>
          </a:bodyPr>
          <a:lstStyle/>
          <a:p>
            <a:r>
              <a:rPr lang="en-US" sz="1050" dirty="0" smtClean="0">
                <a:solidFill>
                  <a:schemeClr val="bg1">
                    <a:lumMod val="50000"/>
                  </a:schemeClr>
                </a:solidFill>
              </a:rPr>
              <a:t>© Teresa Caraway and </a:t>
            </a:r>
            <a:r>
              <a:rPr lang="en-US" sz="1050" dirty="0">
                <a:solidFill>
                  <a:schemeClr val="bg1">
                    <a:lumMod val="50000"/>
                  </a:schemeClr>
                </a:solidFill>
              </a:rPr>
              <a:t>Hearing First, LLC. ALL RIGHTS RESERVED</a:t>
            </a:r>
            <a:endParaRPr lang="en-US" sz="1050" dirty="0"/>
          </a:p>
        </p:txBody>
      </p:sp>
    </p:spTree>
    <p:extLst>
      <p:ext uri="{BB962C8B-B14F-4D97-AF65-F5344CB8AC3E}">
        <p14:creationId xmlns:p14="http://schemas.microsoft.com/office/powerpoint/2010/main" val="2237576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34" grpId="0" animBg="1"/>
      <p:bldP spid="35" grpId="0"/>
      <p:bldP spid="20"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96CE5-86D2-4913-BDD4-81EDE67489F8}"/>
              </a:ext>
            </a:extLst>
          </p:cNvPr>
          <p:cNvSpPr>
            <a:spLocks noGrp="1"/>
          </p:cNvSpPr>
          <p:nvPr>
            <p:ph type="title"/>
          </p:nvPr>
        </p:nvSpPr>
        <p:spPr>
          <a:xfrm>
            <a:off x="1143000" y="273844"/>
            <a:ext cx="4401898" cy="994172"/>
          </a:xfrm>
        </p:spPr>
        <p:txBody>
          <a:bodyPr>
            <a:normAutofit/>
          </a:bodyPr>
          <a:lstStyle/>
          <a:p>
            <a:r>
              <a:rPr lang="en-US" sz="2200" dirty="0">
                <a:solidFill>
                  <a:srgbClr val="69BEC0"/>
                </a:solidFill>
              </a:rPr>
              <a:t>From Session 3 Quiz…</a:t>
            </a:r>
          </a:p>
        </p:txBody>
      </p:sp>
      <p:sp>
        <p:nvSpPr>
          <p:cNvPr id="3" name="Content Placeholder 2">
            <a:extLst>
              <a:ext uri="{FF2B5EF4-FFF2-40B4-BE49-F238E27FC236}">
                <a16:creationId xmlns:a16="http://schemas.microsoft.com/office/drawing/2014/main" xmlns="" id="{1969F67C-5F24-4C29-82A3-E35844C952A0}"/>
              </a:ext>
            </a:extLst>
          </p:cNvPr>
          <p:cNvSpPr>
            <a:spLocks noGrp="1"/>
          </p:cNvSpPr>
          <p:nvPr>
            <p:ph idx="1"/>
          </p:nvPr>
        </p:nvSpPr>
        <p:spPr>
          <a:xfrm>
            <a:off x="1143000" y="1388573"/>
            <a:ext cx="4133132" cy="3244149"/>
          </a:xfrm>
        </p:spPr>
        <p:txBody>
          <a:bodyPr>
            <a:normAutofit/>
          </a:bodyPr>
          <a:lstStyle/>
          <a:p>
            <a:pPr marL="0" indent="0">
              <a:buNone/>
            </a:pPr>
            <a:r>
              <a:rPr lang="en-US" sz="1600" dirty="0"/>
              <a:t>“The child was engaged in the conversation. He added new information about the school sensory table (e.g., "feels like dry bread"). The extension of the topic allowed the child to demonstrate his independent thinking skills. </a:t>
            </a:r>
            <a:endParaRPr lang="en-US" sz="1600" dirty="0" smtClean="0"/>
          </a:p>
          <a:p>
            <a:pPr marL="0" indent="0">
              <a:buNone/>
            </a:pPr>
            <a:r>
              <a:rPr lang="en-US" sz="1600" dirty="0" smtClean="0"/>
              <a:t>The </a:t>
            </a:r>
            <a:r>
              <a:rPr lang="en-US" sz="1600" dirty="0"/>
              <a:t>therapist used strategy of create a listening environment. When the child was omitting the sound/s/ in the word </a:t>
            </a:r>
            <a:r>
              <a:rPr lang="en-US" sz="1600" dirty="0" smtClean="0"/>
              <a:t>snow, </a:t>
            </a:r>
            <a:r>
              <a:rPr lang="en-US" sz="1600" dirty="0"/>
              <a:t>therapist used acoustic highlighting with prolongation of /s</a:t>
            </a:r>
            <a:r>
              <a:rPr lang="en-US" sz="1600" dirty="0" smtClean="0"/>
              <a:t>/. </a:t>
            </a:r>
            <a:r>
              <a:rPr lang="en-US" sz="1600" dirty="0"/>
              <a:t>After child imitated it correctly she it put back into listening so that auditory loop is created.”</a:t>
            </a:r>
          </a:p>
          <a:p>
            <a:endParaRPr lang="en-US" dirty="0"/>
          </a:p>
        </p:txBody>
      </p:sp>
      <p:sp>
        <p:nvSpPr>
          <p:cNvPr id="5" name="Slide Number Placeholder 4">
            <a:extLst>
              <a:ext uri="{FF2B5EF4-FFF2-40B4-BE49-F238E27FC236}">
                <a16:creationId xmlns:a16="http://schemas.microsoft.com/office/drawing/2014/main" xmlns="" id="{A8AD2C51-C30E-4997-81CF-38E9817AA60E}"/>
              </a:ext>
            </a:extLst>
          </p:cNvPr>
          <p:cNvSpPr>
            <a:spLocks noGrp="1"/>
          </p:cNvSpPr>
          <p:nvPr>
            <p:ph type="sldNum" sz="quarter" idx="12"/>
          </p:nvPr>
        </p:nvSpPr>
        <p:spPr/>
        <p:txBody>
          <a:bodyPr/>
          <a:lstStyle/>
          <a:p>
            <a:fld id="{7DD6A2B6-575C-5B49-909F-85A40B1ED466}" type="slidenum">
              <a:rPr lang="en-US" smtClean="0"/>
              <a:pPr/>
              <a:t>17</a:t>
            </a:fld>
            <a:endParaRPr lang="en-US"/>
          </a:p>
        </p:txBody>
      </p:sp>
      <p:sp>
        <p:nvSpPr>
          <p:cNvPr id="6" name="Content Placeholder 5">
            <a:extLst>
              <a:ext uri="{FF2B5EF4-FFF2-40B4-BE49-F238E27FC236}">
                <a16:creationId xmlns:a16="http://schemas.microsoft.com/office/drawing/2014/main" xmlns="" id="{EAF21203-FB1D-4308-937A-79A383C610DF}"/>
              </a:ext>
            </a:extLst>
          </p:cNvPr>
          <p:cNvSpPr>
            <a:spLocks noGrp="1"/>
          </p:cNvSpPr>
          <p:nvPr>
            <p:ph idx="13"/>
          </p:nvPr>
        </p:nvSpPr>
        <p:spPr>
          <a:xfrm>
            <a:off x="1143000" y="1012088"/>
            <a:ext cx="4401898" cy="376485"/>
          </a:xfrm>
        </p:spPr>
        <p:txBody>
          <a:bodyPr/>
          <a:lstStyle/>
          <a:p>
            <a:r>
              <a:rPr lang="en-US" dirty="0" smtClean="0"/>
              <a:t>Child Video </a:t>
            </a:r>
            <a:r>
              <a:rPr lang="en-US" dirty="0"/>
              <a:t>1:  Snow</a:t>
            </a:r>
          </a:p>
        </p:txBody>
      </p:sp>
      <p:pic>
        <p:nvPicPr>
          <p:cNvPr id="8" name="Picture 7">
            <a:extLst>
              <a:ext uri="{FF2B5EF4-FFF2-40B4-BE49-F238E27FC236}">
                <a16:creationId xmlns:a16="http://schemas.microsoft.com/office/drawing/2014/main" xmlns="" id="{542E1AD0-220C-4FBA-87C7-5FB6CD76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8" y="0"/>
            <a:ext cx="1042257" cy="1123635"/>
          </a:xfrm>
          <a:prstGeom prst="rect">
            <a:avLst/>
          </a:prstGeom>
          <a:scene3d>
            <a:camera prst="orthographicFront"/>
            <a:lightRig rig="threePt" dir="t"/>
          </a:scene3d>
          <a:sp3d>
            <a:bevelT/>
          </a:sp3d>
        </p:spPr>
      </p:pic>
      <p:sp>
        <p:nvSpPr>
          <p:cNvPr id="9" name="Rectangle 8"/>
          <p:cNvSpPr/>
          <p:nvPr/>
        </p:nvSpPr>
        <p:spPr>
          <a:xfrm>
            <a:off x="434164" y="4776773"/>
            <a:ext cx="3685624" cy="253916"/>
          </a:xfrm>
          <a:prstGeom prst="rect">
            <a:avLst/>
          </a:prstGeom>
        </p:spPr>
        <p:txBody>
          <a:bodyPr wrap="none">
            <a:spAutoFit/>
          </a:bodyPr>
          <a:lstStyle/>
          <a:p>
            <a:r>
              <a:rPr lang="en-US" sz="1050" dirty="0" smtClean="0">
                <a:solidFill>
                  <a:schemeClr val="bg1">
                    <a:lumMod val="50000"/>
                  </a:schemeClr>
                </a:solidFill>
              </a:rPr>
              <a:t>© Teresa Caraway and </a:t>
            </a:r>
            <a:r>
              <a:rPr lang="en-US" sz="1050" dirty="0">
                <a:solidFill>
                  <a:schemeClr val="bg1">
                    <a:lumMod val="50000"/>
                  </a:schemeClr>
                </a:solidFill>
              </a:rPr>
              <a:t>Hearing First, LLC. ALL RIGHTS RESERVED</a:t>
            </a:r>
            <a:endParaRPr lang="en-US" sz="1050" dirty="0"/>
          </a:p>
        </p:txBody>
      </p:sp>
      <p:pic>
        <p:nvPicPr>
          <p:cNvPr id="7" name="Picture 6"/>
          <p:cNvPicPr>
            <a:picLocks noChangeAspect="1"/>
          </p:cNvPicPr>
          <p:nvPr/>
        </p:nvPicPr>
        <p:blipFill>
          <a:blip r:embed="rId4"/>
          <a:stretch>
            <a:fillRect/>
          </a:stretch>
        </p:blipFill>
        <p:spPr>
          <a:xfrm>
            <a:off x="5544898" y="1388573"/>
            <a:ext cx="3169920" cy="2110740"/>
          </a:xfrm>
          <a:prstGeom prst="rect">
            <a:avLst/>
          </a:prstGeom>
        </p:spPr>
      </p:pic>
    </p:spTree>
    <p:extLst>
      <p:ext uri="{BB962C8B-B14F-4D97-AF65-F5344CB8AC3E}">
        <p14:creationId xmlns:p14="http://schemas.microsoft.com/office/powerpoint/2010/main" val="12345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7163" y="444472"/>
            <a:ext cx="5204230" cy="584229"/>
          </a:xfrm>
        </p:spPr>
        <p:txBody>
          <a:bodyPr vert="horz" wrap="square" lIns="68580" tIns="34290" rIns="68580" bIns="34290" numCol="1" rtlCol="0" anchor="ctr" anchorCtr="0" compatLnSpc="1">
            <a:prstTxWarp prst="textNoShape">
              <a:avLst/>
            </a:prstTxWarp>
            <a:normAutofit fontScale="90000"/>
          </a:bodyPr>
          <a:lstStyle/>
          <a:p>
            <a:r>
              <a:rPr lang="en-US" dirty="0"/>
              <a:t>Interaction tools in Adobe Connect</a:t>
            </a:r>
          </a:p>
        </p:txBody>
      </p:sp>
      <p:sp>
        <p:nvSpPr>
          <p:cNvPr id="2" name="TextBox 1"/>
          <p:cNvSpPr txBox="1"/>
          <p:nvPr/>
        </p:nvSpPr>
        <p:spPr>
          <a:xfrm>
            <a:off x="6114273" y="1489912"/>
            <a:ext cx="2169077" cy="646331"/>
          </a:xfrm>
          <a:prstGeom prst="rect">
            <a:avLst/>
          </a:prstGeom>
          <a:noFill/>
        </p:spPr>
        <p:txBody>
          <a:bodyPr wrap="square" rtlCol="0">
            <a:spAutoFit/>
          </a:bodyPr>
          <a:lstStyle/>
          <a:p>
            <a:r>
              <a:rPr lang="en-US" sz="1200" b="1" u="sng" dirty="0">
                <a:latin typeface="Gill Sans MT"/>
              </a:rPr>
              <a:t>Polls</a:t>
            </a:r>
            <a:r>
              <a:rPr lang="en-US" sz="1200" dirty="0">
                <a:latin typeface="Gill Sans MT"/>
              </a:rPr>
              <a:t> for quiz-style questions when there is one or more CORRECT answers</a:t>
            </a:r>
          </a:p>
        </p:txBody>
      </p:sp>
      <p:sp>
        <p:nvSpPr>
          <p:cNvPr id="3" name="TextBox 2"/>
          <p:cNvSpPr txBox="1"/>
          <p:nvPr/>
        </p:nvSpPr>
        <p:spPr>
          <a:xfrm>
            <a:off x="2241613" y="3546389"/>
            <a:ext cx="1381871" cy="830997"/>
          </a:xfrm>
          <a:prstGeom prst="rect">
            <a:avLst/>
          </a:prstGeom>
          <a:noFill/>
        </p:spPr>
        <p:txBody>
          <a:bodyPr wrap="square" rtlCol="0">
            <a:spAutoFit/>
          </a:bodyPr>
          <a:lstStyle/>
          <a:p>
            <a:pPr algn="r"/>
            <a:r>
              <a:rPr lang="en-US" sz="1200" b="1" u="sng" dirty="0">
                <a:latin typeface="Gill Sans MT"/>
              </a:rPr>
              <a:t>Chat</a:t>
            </a:r>
            <a:r>
              <a:rPr lang="en-US" sz="1200" dirty="0">
                <a:latin typeface="Gill Sans MT"/>
              </a:rPr>
              <a:t> for open-ended questions with many possible answers</a:t>
            </a:r>
          </a:p>
        </p:txBody>
      </p:sp>
      <p:sp>
        <p:nvSpPr>
          <p:cNvPr id="4" name="TextBox 3"/>
          <p:cNvSpPr txBox="1"/>
          <p:nvPr/>
        </p:nvSpPr>
        <p:spPr>
          <a:xfrm>
            <a:off x="1387674" y="1256239"/>
            <a:ext cx="2031090" cy="830997"/>
          </a:xfrm>
          <a:prstGeom prst="rect">
            <a:avLst/>
          </a:prstGeom>
          <a:noFill/>
        </p:spPr>
        <p:txBody>
          <a:bodyPr wrap="square" rtlCol="0">
            <a:spAutoFit/>
          </a:bodyPr>
          <a:lstStyle/>
          <a:p>
            <a:r>
              <a:rPr lang="en-US" sz="1200" b="1" u="sng" dirty="0">
                <a:latin typeface="Gill Sans MT"/>
              </a:rPr>
              <a:t>Raise hand</a:t>
            </a:r>
            <a:r>
              <a:rPr lang="en-US" sz="1200" dirty="0">
                <a:latin typeface="Gill Sans MT"/>
              </a:rPr>
              <a:t> to indicate “yes” and to ask permission to respond verbally</a:t>
            </a: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7162" y="1468316"/>
            <a:ext cx="857917" cy="41047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38689" y="1403000"/>
            <a:ext cx="857917" cy="213756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387674" y="2150191"/>
            <a:ext cx="1811605" cy="1015663"/>
          </a:xfrm>
          <a:prstGeom prst="rect">
            <a:avLst/>
          </a:prstGeom>
          <a:noFill/>
        </p:spPr>
        <p:txBody>
          <a:bodyPr wrap="square" rtlCol="0">
            <a:spAutoFit/>
          </a:bodyPr>
          <a:lstStyle/>
          <a:p>
            <a:r>
              <a:rPr lang="en-US" sz="1200" b="1" u="sng" dirty="0">
                <a:latin typeface="Gill Sans MT"/>
              </a:rPr>
              <a:t>Set Status</a:t>
            </a:r>
            <a:r>
              <a:rPr lang="en-US" sz="1200" dirty="0">
                <a:latin typeface="Gill Sans MT"/>
              </a:rPr>
              <a:t> to Agree or Disagree (Binary poll), provide impromptu feedback, or indicate “away”</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6036" y="225353"/>
            <a:ext cx="1611957" cy="1177648"/>
          </a:xfrm>
          <a:prstGeom prst="rect">
            <a:avLst/>
          </a:prstGeom>
          <a:noFill/>
          <a:ln w="28575">
            <a:solidFill>
              <a:schemeClr val="tx1"/>
            </a:solidFill>
            <a:miter lim="800000"/>
            <a:headEnd/>
            <a:tailEnd/>
          </a:ln>
          <a:effectLst/>
        </p:spPr>
      </p:pic>
      <p:pic>
        <p:nvPicPr>
          <p:cNvPr id="12" name="Picture 1"/>
          <p:cNvPicPr>
            <a:picLocks noChangeAspect="1"/>
          </p:cNvPicPr>
          <p:nvPr/>
        </p:nvPicPr>
        <p:blipFill>
          <a:blip r:embed="rId7" cstate="print">
            <a:extLst>
              <a:ext uri="{28A0092B-C50C-407E-A947-70E740481C1C}">
                <a14:useLocalDpi xmlns:a14="http://schemas.microsoft.com/office/drawing/2010/main" val="0"/>
              </a:ext>
            </a:extLst>
          </a:blip>
          <a:srcRect b="191"/>
          <a:stretch>
            <a:fillRect/>
          </a:stretch>
        </p:blipFill>
        <p:spPr bwMode="auto">
          <a:xfrm>
            <a:off x="3751191" y="2996138"/>
            <a:ext cx="1225162" cy="1558482"/>
          </a:xfrm>
          <a:prstGeom prst="rect">
            <a:avLst/>
          </a:prstGeom>
          <a:noFill/>
          <a:ln w="28575">
            <a:solidFill>
              <a:schemeClr val="tx1"/>
            </a:solidFill>
            <a:miter lim="800000"/>
            <a:headEnd/>
            <a:tailEnd/>
          </a:ln>
          <a:effectLst/>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482314" y="1315276"/>
            <a:ext cx="1925955" cy="508915"/>
          </a:xfrm>
          <a:prstGeom prst="rect">
            <a:avLst/>
          </a:prstGeom>
        </p:spPr>
      </p:pic>
      <p:sp>
        <p:nvSpPr>
          <p:cNvPr id="19" name="TextBox 18"/>
          <p:cNvSpPr txBox="1"/>
          <p:nvPr/>
        </p:nvSpPr>
        <p:spPr>
          <a:xfrm>
            <a:off x="3416270" y="1918533"/>
            <a:ext cx="2348877" cy="830997"/>
          </a:xfrm>
          <a:prstGeom prst="rect">
            <a:avLst/>
          </a:prstGeom>
          <a:noFill/>
        </p:spPr>
        <p:txBody>
          <a:bodyPr wrap="square" rtlCol="0">
            <a:spAutoFit/>
          </a:bodyPr>
          <a:lstStyle/>
          <a:p>
            <a:r>
              <a:rPr lang="en-US" sz="1200" b="1" u="sng" dirty="0">
                <a:latin typeface="Gill Sans MT"/>
              </a:rPr>
              <a:t>Connect audio and speak up</a:t>
            </a:r>
            <a:r>
              <a:rPr lang="en-US" sz="1200" dirty="0">
                <a:latin typeface="Gill Sans MT"/>
              </a:rPr>
              <a:t> for verbal responses to open-ended questions with long, unique answers</a:t>
            </a:r>
          </a:p>
        </p:txBody>
      </p:sp>
      <p:sp>
        <p:nvSpPr>
          <p:cNvPr id="20" name="TextBox 19"/>
          <p:cNvSpPr txBox="1"/>
          <p:nvPr/>
        </p:nvSpPr>
        <p:spPr>
          <a:xfrm>
            <a:off x="7067445" y="2482048"/>
            <a:ext cx="1577587" cy="1200329"/>
          </a:xfrm>
          <a:prstGeom prst="rect">
            <a:avLst/>
          </a:prstGeom>
          <a:noFill/>
        </p:spPr>
        <p:txBody>
          <a:bodyPr wrap="square" rtlCol="0">
            <a:spAutoFit/>
          </a:bodyPr>
          <a:lstStyle/>
          <a:p>
            <a:r>
              <a:rPr lang="en-US" sz="1200" b="1" u="sng" dirty="0">
                <a:latin typeface="Gill Sans MT"/>
              </a:rPr>
              <a:t>Breakout rooms</a:t>
            </a:r>
            <a:r>
              <a:rPr lang="en-US" sz="1200" b="1" dirty="0">
                <a:latin typeface="Gill Sans MT"/>
              </a:rPr>
              <a:t> </a:t>
            </a:r>
            <a:r>
              <a:rPr lang="en-US" sz="1200" dirty="0">
                <a:latin typeface="Gill Sans MT"/>
              </a:rPr>
              <a:t>separate participants into audio-video sub-groups to discuss and complete tasks</a:t>
            </a:r>
          </a:p>
        </p:txBody>
      </p:sp>
      <p:sp>
        <p:nvSpPr>
          <p:cNvPr id="5" name="Slide Number Placeholder 4"/>
          <p:cNvSpPr>
            <a:spLocks noGrp="1"/>
          </p:cNvSpPr>
          <p:nvPr>
            <p:ph type="sldNum" sz="quarter" idx="12"/>
          </p:nvPr>
        </p:nvSpPr>
        <p:spPr/>
        <p:txBody>
          <a:bodyPr/>
          <a:lstStyle/>
          <a:p>
            <a:pPr>
              <a:defRPr/>
            </a:pPr>
            <a:fld id="{58E62791-7889-4FC1-BDF5-E3B41659C13A}" type="slidenum">
              <a:rPr lang="en-US" smtClean="0"/>
              <a:pPr>
                <a:defRPr/>
              </a:pPr>
              <a:t>18</a:t>
            </a:fld>
            <a:endParaRPr lang="en-US" dirty="0"/>
          </a:p>
        </p:txBody>
      </p:sp>
      <p:pic>
        <p:nvPicPr>
          <p:cNvPr id="2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78965" y="2332975"/>
            <a:ext cx="1074661" cy="224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spTree>
    <p:custDataLst>
      <p:tags r:id="rId1"/>
    </p:custDataLst>
    <p:extLst>
      <p:ext uri="{BB962C8B-B14F-4D97-AF65-F5344CB8AC3E}">
        <p14:creationId xmlns:p14="http://schemas.microsoft.com/office/powerpoint/2010/main" val="2138334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r>
              <a:rPr lang="en-US" altLang="en-US" dirty="0" smtClean="0"/>
              <a:t>What participants see</a:t>
            </a:r>
          </a:p>
        </p:txBody>
      </p:sp>
      <p:sp>
        <p:nvSpPr>
          <p:cNvPr id="419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213" indent="-214313">
              <a:defRPr>
                <a:solidFill>
                  <a:schemeClr val="tx1"/>
                </a:solidFill>
                <a:latin typeface="Arial" panose="020B0604020202020204" pitchFamily="34" charset="0"/>
                <a:ea typeface="MS PGothic" panose="020B0600070205080204" pitchFamily="34" charset="-128"/>
              </a:defRPr>
            </a:lvl2pPr>
            <a:lvl3pPr marL="857250" indent="-171450">
              <a:defRPr>
                <a:solidFill>
                  <a:schemeClr val="tx1"/>
                </a:solidFill>
                <a:latin typeface="Arial" panose="020B0604020202020204" pitchFamily="34" charset="0"/>
                <a:ea typeface="MS PGothic" panose="020B0600070205080204" pitchFamily="34" charset="-128"/>
              </a:defRPr>
            </a:lvl3pPr>
            <a:lvl4pPr marL="1200150" indent="-171450">
              <a:defRPr>
                <a:solidFill>
                  <a:schemeClr val="tx1"/>
                </a:solidFill>
                <a:latin typeface="Arial" panose="020B0604020202020204" pitchFamily="34" charset="0"/>
                <a:ea typeface="MS PGothic" panose="020B0600070205080204" pitchFamily="34" charset="-128"/>
              </a:defRPr>
            </a:lvl4pPr>
            <a:lvl5pPr marL="1543050" indent="-171450">
              <a:defRPr>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chemeClr val="bg1"/>
                </a:solidFill>
              </a:rPr>
              <a:t>©2016-18 Karen Hyder</a:t>
            </a:r>
            <a:endParaRPr lang="en-US" altLang="en-US">
              <a:solidFill>
                <a:schemeClr val="bg1"/>
              </a:solidFill>
            </a:endParaRPr>
          </a:p>
        </p:txBody>
      </p:sp>
      <p:sp>
        <p:nvSpPr>
          <p:cNvPr id="4198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213" indent="-214313">
              <a:defRPr>
                <a:solidFill>
                  <a:schemeClr val="tx1"/>
                </a:solidFill>
                <a:latin typeface="Arial" panose="020B0604020202020204" pitchFamily="34" charset="0"/>
                <a:ea typeface="MS PGothic" panose="020B0600070205080204" pitchFamily="34" charset="-128"/>
              </a:defRPr>
            </a:lvl2pPr>
            <a:lvl3pPr marL="857250" indent="-171450">
              <a:defRPr>
                <a:solidFill>
                  <a:schemeClr val="tx1"/>
                </a:solidFill>
                <a:latin typeface="Arial" panose="020B0604020202020204" pitchFamily="34" charset="0"/>
                <a:ea typeface="MS PGothic" panose="020B0600070205080204" pitchFamily="34" charset="-128"/>
              </a:defRPr>
            </a:lvl3pPr>
            <a:lvl4pPr marL="1200150" indent="-171450">
              <a:defRPr>
                <a:solidFill>
                  <a:schemeClr val="tx1"/>
                </a:solidFill>
                <a:latin typeface="Arial" panose="020B0604020202020204" pitchFamily="34" charset="0"/>
                <a:ea typeface="MS PGothic" panose="020B0600070205080204" pitchFamily="34" charset="-128"/>
              </a:defRPr>
            </a:lvl4pPr>
            <a:lvl5pPr marL="1543050" indent="-171450">
              <a:defRPr>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2B4B24-81CF-43BF-8C23-8D27AD568CE3}" type="slidenum">
              <a:rPr lang="en-US" altLang="en-US">
                <a:solidFill>
                  <a:schemeClr val="bg1"/>
                </a:solidFill>
              </a:rPr>
              <a:pPr/>
              <a:t>19</a:t>
            </a:fld>
            <a:endParaRPr lang="en-US" altLang="en-US">
              <a:solidFill>
                <a:schemeClr val="bg1"/>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336426" y="1275581"/>
            <a:ext cx="4630984" cy="34564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pic>
        <p:nvPicPr>
          <p:cNvPr id="2" name="Picture 1"/>
          <p:cNvPicPr>
            <a:picLocks noChangeAspect="1"/>
          </p:cNvPicPr>
          <p:nvPr/>
        </p:nvPicPr>
        <p:blipFill>
          <a:blip r:embed="rId5"/>
          <a:stretch>
            <a:fillRect/>
          </a:stretch>
        </p:blipFill>
        <p:spPr>
          <a:xfrm>
            <a:off x="2499968" y="1563679"/>
            <a:ext cx="3436620" cy="2293620"/>
          </a:xfrm>
          <a:prstGeom prst="rect">
            <a:avLst/>
          </a:prstGeom>
        </p:spPr>
      </p:pic>
      <p:pic>
        <p:nvPicPr>
          <p:cNvPr id="4" name="Picture 3"/>
          <p:cNvPicPr>
            <a:picLocks noChangeAspect="1"/>
          </p:cNvPicPr>
          <p:nvPr/>
        </p:nvPicPr>
        <p:blipFill>
          <a:blip r:embed="rId6"/>
          <a:stretch>
            <a:fillRect/>
          </a:stretch>
        </p:blipFill>
        <p:spPr>
          <a:xfrm>
            <a:off x="3518651" y="3857440"/>
            <a:ext cx="1287780" cy="891540"/>
          </a:xfrm>
          <a:prstGeom prst="rect">
            <a:avLst/>
          </a:prstGeom>
        </p:spPr>
      </p:pic>
    </p:spTree>
    <p:extLst>
      <p:ext uri="{BB962C8B-B14F-4D97-AF65-F5344CB8AC3E}">
        <p14:creationId xmlns:p14="http://schemas.microsoft.com/office/powerpoint/2010/main" val="1731152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In Zoom (App), tools look like this.</a:t>
            </a:r>
            <a:endParaRPr lang="en-US" dirty="0"/>
          </a:p>
        </p:txBody>
      </p:sp>
      <p:sp>
        <p:nvSpPr>
          <p:cNvPr id="7" name="Slide Number Placeholder 6"/>
          <p:cNvSpPr>
            <a:spLocks noGrp="1"/>
          </p:cNvSpPr>
          <p:nvPr>
            <p:ph type="sldNum" sz="quarter" idx="12"/>
          </p:nvPr>
        </p:nvSpPr>
        <p:spPr/>
        <p:txBody>
          <a:bodyPr/>
          <a:lstStyle/>
          <a:p>
            <a:fld id="{DB93069B-B6E4-45E4-971F-8D9293416384}" type="slidenum">
              <a:rPr lang="en-US" smtClean="0"/>
              <a:pPr/>
              <a:t>2</a:t>
            </a:fld>
            <a:endParaRPr lang="en-US"/>
          </a:p>
        </p:txBody>
      </p:sp>
      <p:sp>
        <p:nvSpPr>
          <p:cNvPr id="2" name="TextBox 1"/>
          <p:cNvSpPr txBox="1"/>
          <p:nvPr/>
        </p:nvSpPr>
        <p:spPr>
          <a:xfrm>
            <a:off x="6084291" y="3427533"/>
            <a:ext cx="2077985" cy="559961"/>
          </a:xfrm>
          <a:prstGeom prst="rect">
            <a:avLst/>
          </a:prstGeom>
          <a:noFill/>
        </p:spPr>
        <p:txBody>
          <a:bodyPr wrap="square" rtlCol="0">
            <a:spAutoFit/>
          </a:bodyPr>
          <a:lstStyle/>
          <a:p>
            <a:r>
              <a:rPr lang="en-US" sz="1013" b="1" u="sng" dirty="0"/>
              <a:t>Polls</a:t>
            </a:r>
            <a:r>
              <a:rPr lang="en-US" sz="1013" dirty="0"/>
              <a:t> for quiz-style questions when there is one or more RIGHT answers.</a:t>
            </a:r>
          </a:p>
        </p:txBody>
      </p:sp>
      <p:sp>
        <p:nvSpPr>
          <p:cNvPr id="3" name="TextBox 2"/>
          <p:cNvSpPr txBox="1"/>
          <p:nvPr/>
        </p:nvSpPr>
        <p:spPr>
          <a:xfrm>
            <a:off x="5404512" y="1049628"/>
            <a:ext cx="1434297" cy="559961"/>
          </a:xfrm>
          <a:prstGeom prst="rect">
            <a:avLst/>
          </a:prstGeom>
          <a:noFill/>
        </p:spPr>
        <p:txBody>
          <a:bodyPr wrap="square" rtlCol="0">
            <a:spAutoFit/>
          </a:bodyPr>
          <a:lstStyle/>
          <a:p>
            <a:r>
              <a:rPr lang="en-US" sz="1013" b="1" u="sng" dirty="0"/>
              <a:t>Chat</a:t>
            </a:r>
            <a:r>
              <a:rPr lang="en-US" sz="1013" dirty="0"/>
              <a:t> for open-ended questions with many possible answers.</a:t>
            </a:r>
          </a:p>
        </p:txBody>
      </p:sp>
      <p:sp>
        <p:nvSpPr>
          <p:cNvPr id="4" name="TextBox 3"/>
          <p:cNvSpPr txBox="1"/>
          <p:nvPr/>
        </p:nvSpPr>
        <p:spPr>
          <a:xfrm>
            <a:off x="2240329" y="1877868"/>
            <a:ext cx="1656899" cy="559961"/>
          </a:xfrm>
          <a:prstGeom prst="rect">
            <a:avLst/>
          </a:prstGeom>
          <a:noFill/>
        </p:spPr>
        <p:txBody>
          <a:bodyPr wrap="square" rtlCol="0">
            <a:spAutoFit/>
          </a:bodyPr>
          <a:lstStyle/>
          <a:p>
            <a:r>
              <a:rPr lang="en-US" sz="1013" dirty="0"/>
              <a:t>Use the More menu (lower right corner) to click</a:t>
            </a:r>
            <a:r>
              <a:rPr lang="en-US" sz="1013" b="1" dirty="0"/>
              <a:t> </a:t>
            </a:r>
            <a:r>
              <a:rPr lang="en-US" sz="1013" b="1" u="sng" dirty="0"/>
              <a:t>Raise hand</a:t>
            </a:r>
            <a:r>
              <a:rPr lang="en-US" sz="1013" dirty="0"/>
              <a:t>.</a:t>
            </a:r>
          </a:p>
        </p:txBody>
      </p:sp>
      <p:sp>
        <p:nvSpPr>
          <p:cNvPr id="17" name="TextBox 16"/>
          <p:cNvSpPr txBox="1"/>
          <p:nvPr/>
        </p:nvSpPr>
        <p:spPr>
          <a:xfrm>
            <a:off x="1908656" y="3547006"/>
            <a:ext cx="2075331" cy="248209"/>
          </a:xfrm>
          <a:prstGeom prst="rect">
            <a:avLst/>
          </a:prstGeom>
          <a:noFill/>
        </p:spPr>
        <p:txBody>
          <a:bodyPr wrap="square" rtlCol="0">
            <a:spAutoFit/>
          </a:bodyPr>
          <a:lstStyle/>
          <a:p>
            <a:r>
              <a:rPr lang="en-US" sz="1013" b="1" u="sng" dirty="0"/>
              <a:t>Set Status </a:t>
            </a:r>
            <a:r>
              <a:rPr lang="en-US" sz="1013" dirty="0"/>
              <a:t> to </a:t>
            </a:r>
            <a:r>
              <a:rPr lang="en-US" sz="1013" dirty="0" smtClean="0"/>
              <a:t>Clap or </a:t>
            </a:r>
            <a:r>
              <a:rPr lang="en-US" sz="1013" dirty="0"/>
              <a:t>Thumbs up</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1775" y="3040808"/>
            <a:ext cx="1400044" cy="1763064"/>
          </a:xfrm>
          <a:prstGeom prst="rect">
            <a:avLst/>
          </a:prstGeom>
        </p:spPr>
      </p:pic>
      <p:pic>
        <p:nvPicPr>
          <p:cNvPr id="16" name="Content Placeholder 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28633" y="3854776"/>
            <a:ext cx="1822844" cy="497469"/>
          </a:xfrm>
          <a:prstGeom prst="rect">
            <a:avLst/>
          </a:prstGeom>
        </p:spPr>
      </p:pic>
      <p:pic>
        <p:nvPicPr>
          <p:cNvPr id="21" name="Content Placeholder 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75463" y="2696051"/>
            <a:ext cx="536983" cy="490173"/>
          </a:xfrm>
          <a:prstGeom prst="rect">
            <a:avLst/>
          </a:prstGeom>
        </p:spPr>
      </p:pic>
      <p:pic>
        <p:nvPicPr>
          <p:cNvPr id="12" name="Content Placeholder 3"/>
          <p:cNvPicPr>
            <a:picLocks noGrp="1" noChangeAspect="1"/>
          </p:cNvPicPr>
          <p:nvPr>
            <p:ph idx="1"/>
          </p:nvPr>
        </p:nvPicPr>
        <p:blipFill rotWithShape="1">
          <a:blip r:embed="rId7">
            <a:extLst>
              <a:ext uri="{28A0092B-C50C-407E-A947-70E740481C1C}">
                <a14:useLocalDpi xmlns:a14="http://schemas.microsoft.com/office/drawing/2010/main" val="0"/>
              </a:ext>
            </a:extLst>
          </a:blip>
          <a:srcRect/>
          <a:stretch/>
        </p:blipFill>
        <p:spPr>
          <a:xfrm>
            <a:off x="765879" y="1037813"/>
            <a:ext cx="1264895" cy="2148411"/>
          </a:xfrm>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785495" y="898693"/>
            <a:ext cx="1177830" cy="216668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738" y="4314485"/>
            <a:ext cx="1636918" cy="516681"/>
          </a:xfrm>
          <a:prstGeom prst="rect">
            <a:avLst/>
          </a:prstGeom>
        </p:spPr>
      </p:pic>
    </p:spTree>
    <p:custDataLst>
      <p:tags r:id="rId1"/>
    </p:custDataLst>
    <p:extLst>
      <p:ext uri="{BB962C8B-B14F-4D97-AF65-F5344CB8AC3E}">
        <p14:creationId xmlns:p14="http://schemas.microsoft.com/office/powerpoint/2010/main" val="23268283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186" y="1240402"/>
            <a:ext cx="6844668" cy="3865308"/>
          </a:xfrm>
          <a:prstGeom prst="rect">
            <a:avLst/>
          </a:prstGeom>
        </p:spPr>
      </p:pic>
      <p:sp>
        <p:nvSpPr>
          <p:cNvPr id="21506" name="Title 1"/>
          <p:cNvSpPr>
            <a:spLocks noGrp="1"/>
          </p:cNvSpPr>
          <p:nvPr>
            <p:ph type="title"/>
          </p:nvPr>
        </p:nvSpPr>
        <p:spPr>
          <a:xfrm>
            <a:off x="573412" y="114909"/>
            <a:ext cx="7851749" cy="529157"/>
          </a:xfrm>
        </p:spPr>
        <p:txBody>
          <a:bodyPr>
            <a:normAutofit/>
          </a:bodyPr>
          <a:lstStyle/>
          <a:p>
            <a:r>
              <a:rPr lang="en-US" altLang="en-US" dirty="0"/>
              <a:t>What </a:t>
            </a:r>
            <a:r>
              <a:rPr lang="en-US" altLang="en-US" dirty="0" smtClean="0"/>
              <a:t>participants see </a:t>
            </a:r>
            <a:r>
              <a:rPr lang="en-US" altLang="en-US" dirty="0"/>
              <a:t>on the mobile app</a:t>
            </a:r>
          </a:p>
        </p:txBody>
      </p:sp>
      <p:sp>
        <p:nvSpPr>
          <p:cNvPr id="5" name="TextBox 4"/>
          <p:cNvSpPr txBox="1"/>
          <p:nvPr/>
        </p:nvSpPr>
        <p:spPr>
          <a:xfrm>
            <a:off x="172016" y="2234295"/>
            <a:ext cx="878214" cy="392415"/>
          </a:xfrm>
          <a:prstGeom prst="rect">
            <a:avLst/>
          </a:prstGeom>
          <a:noFill/>
        </p:spPr>
        <p:txBody>
          <a:bodyPr wrap="square">
            <a:spAutoFit/>
          </a:bodyPr>
          <a:lstStyle/>
          <a:p>
            <a:pPr>
              <a:defRPr/>
            </a:pPr>
            <a:r>
              <a:rPr lang="en-US" sz="975" dirty="0"/>
              <a:t>Select other pods</a:t>
            </a:r>
          </a:p>
        </p:txBody>
      </p:sp>
      <p:sp>
        <p:nvSpPr>
          <p:cNvPr id="7" name="Right Arrow 6"/>
          <p:cNvSpPr/>
          <p:nvPr/>
        </p:nvSpPr>
        <p:spPr>
          <a:xfrm rot="12593213" flipH="1">
            <a:off x="1132983" y="990343"/>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15" name="TextBox 14"/>
          <p:cNvSpPr txBox="1"/>
          <p:nvPr/>
        </p:nvSpPr>
        <p:spPr>
          <a:xfrm>
            <a:off x="573412" y="730084"/>
            <a:ext cx="1012280" cy="392415"/>
          </a:xfrm>
          <a:prstGeom prst="rect">
            <a:avLst/>
          </a:prstGeom>
          <a:noFill/>
        </p:spPr>
        <p:txBody>
          <a:bodyPr wrap="square">
            <a:spAutoFit/>
          </a:bodyPr>
          <a:lstStyle/>
          <a:p>
            <a:pPr>
              <a:defRPr/>
            </a:pPr>
            <a:r>
              <a:rPr lang="en-US" sz="975" dirty="0"/>
              <a:t>“Normal” view button</a:t>
            </a:r>
          </a:p>
        </p:txBody>
      </p:sp>
      <p:sp>
        <p:nvSpPr>
          <p:cNvPr id="20" name="Right Arrow 19"/>
          <p:cNvSpPr/>
          <p:nvPr/>
        </p:nvSpPr>
        <p:spPr>
          <a:xfrm rot="3150429">
            <a:off x="7640863" y="898009"/>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21" name="TextBox 20"/>
          <p:cNvSpPr txBox="1"/>
          <p:nvPr/>
        </p:nvSpPr>
        <p:spPr>
          <a:xfrm>
            <a:off x="6845888" y="626236"/>
            <a:ext cx="1080639" cy="542456"/>
          </a:xfrm>
          <a:prstGeom prst="rect">
            <a:avLst/>
          </a:prstGeom>
          <a:noFill/>
        </p:spPr>
        <p:txBody>
          <a:bodyPr wrap="square">
            <a:spAutoFit/>
          </a:bodyPr>
          <a:lstStyle/>
          <a:p>
            <a:pPr>
              <a:defRPr/>
            </a:pPr>
            <a:r>
              <a:rPr lang="en-US" sz="975" dirty="0"/>
              <a:t>Connect my Mic button, when available</a:t>
            </a:r>
          </a:p>
        </p:txBody>
      </p:sp>
      <p:sp>
        <p:nvSpPr>
          <p:cNvPr id="24" name="TextBox 23"/>
          <p:cNvSpPr txBox="1"/>
          <p:nvPr/>
        </p:nvSpPr>
        <p:spPr>
          <a:xfrm>
            <a:off x="2545055" y="3178246"/>
            <a:ext cx="947817" cy="542456"/>
          </a:xfrm>
          <a:prstGeom prst="rect">
            <a:avLst/>
          </a:prstGeom>
          <a:solidFill>
            <a:schemeClr val="bg1"/>
          </a:solidFill>
        </p:spPr>
        <p:txBody>
          <a:bodyPr wrap="square">
            <a:spAutoFit/>
          </a:bodyPr>
          <a:lstStyle/>
          <a:p>
            <a:pPr>
              <a:defRPr/>
            </a:pPr>
            <a:r>
              <a:rPr lang="en-US" sz="975" dirty="0"/>
              <a:t>Chat and </a:t>
            </a:r>
            <a:br>
              <a:rPr lang="en-US" sz="975" dirty="0"/>
            </a:br>
            <a:r>
              <a:rPr lang="en-US" sz="975" dirty="0"/>
              <a:t>Tech Chat pods</a:t>
            </a:r>
          </a:p>
        </p:txBody>
      </p:sp>
      <p:sp>
        <p:nvSpPr>
          <p:cNvPr id="19" name="Right Arrow 18"/>
          <p:cNvSpPr/>
          <p:nvPr/>
        </p:nvSpPr>
        <p:spPr>
          <a:xfrm rot="9681183">
            <a:off x="2798932" y="3686677"/>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25" name="Right Arrow 24"/>
          <p:cNvSpPr/>
          <p:nvPr/>
        </p:nvSpPr>
        <p:spPr>
          <a:xfrm rot="10800000" flipH="1">
            <a:off x="997011" y="1491902"/>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26" name="TextBox 25"/>
          <p:cNvSpPr txBox="1"/>
          <p:nvPr/>
        </p:nvSpPr>
        <p:spPr>
          <a:xfrm>
            <a:off x="172017" y="1617916"/>
            <a:ext cx="1012280" cy="242374"/>
          </a:xfrm>
          <a:prstGeom prst="rect">
            <a:avLst/>
          </a:prstGeom>
          <a:noFill/>
        </p:spPr>
        <p:txBody>
          <a:bodyPr wrap="square">
            <a:spAutoFit/>
          </a:bodyPr>
          <a:lstStyle/>
          <a:p>
            <a:pPr>
              <a:defRPr/>
            </a:pPr>
            <a:r>
              <a:rPr lang="en-US" sz="975" dirty="0"/>
              <a:t>Slides view</a:t>
            </a:r>
          </a:p>
        </p:txBody>
      </p:sp>
      <p:sp>
        <p:nvSpPr>
          <p:cNvPr id="27" name="TextBox 26"/>
          <p:cNvSpPr txBox="1"/>
          <p:nvPr/>
        </p:nvSpPr>
        <p:spPr>
          <a:xfrm>
            <a:off x="172017" y="1892161"/>
            <a:ext cx="1012280" cy="392415"/>
          </a:xfrm>
          <a:prstGeom prst="rect">
            <a:avLst/>
          </a:prstGeom>
          <a:noFill/>
        </p:spPr>
        <p:txBody>
          <a:bodyPr wrap="square">
            <a:spAutoFit/>
          </a:bodyPr>
          <a:lstStyle/>
          <a:p>
            <a:pPr>
              <a:defRPr/>
            </a:pPr>
            <a:r>
              <a:rPr lang="en-US" sz="975" dirty="0"/>
              <a:t>Start private Chat with…</a:t>
            </a:r>
          </a:p>
        </p:txBody>
      </p:sp>
      <p:sp>
        <p:nvSpPr>
          <p:cNvPr id="28" name="TextBox 27"/>
          <p:cNvSpPr txBox="1"/>
          <p:nvPr/>
        </p:nvSpPr>
        <p:spPr>
          <a:xfrm>
            <a:off x="172017" y="2509582"/>
            <a:ext cx="856705" cy="392415"/>
          </a:xfrm>
          <a:prstGeom prst="rect">
            <a:avLst/>
          </a:prstGeom>
          <a:noFill/>
        </p:spPr>
        <p:txBody>
          <a:bodyPr wrap="square">
            <a:spAutoFit/>
          </a:bodyPr>
          <a:lstStyle/>
          <a:p>
            <a:pPr>
              <a:defRPr/>
            </a:pPr>
            <a:r>
              <a:rPr lang="en-US" sz="975" dirty="0"/>
              <a:t>Switch to other Polls</a:t>
            </a:r>
          </a:p>
        </p:txBody>
      </p:sp>
      <p:sp>
        <p:nvSpPr>
          <p:cNvPr id="8" name="Right Arrow 7"/>
          <p:cNvSpPr/>
          <p:nvPr/>
        </p:nvSpPr>
        <p:spPr>
          <a:xfrm rot="10800000" flipH="1">
            <a:off x="994923" y="1857805"/>
            <a:ext cx="63500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9" name="Right Arrow 8"/>
          <p:cNvSpPr/>
          <p:nvPr/>
        </p:nvSpPr>
        <p:spPr>
          <a:xfrm rot="10800000" flipH="1">
            <a:off x="1014318" y="2145101"/>
            <a:ext cx="633413"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29" name="Right Arrow 28"/>
          <p:cNvSpPr/>
          <p:nvPr/>
        </p:nvSpPr>
        <p:spPr>
          <a:xfrm rot="10800000" flipH="1">
            <a:off x="1005294" y="2464935"/>
            <a:ext cx="633413"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30" name="Right Arrow 29"/>
          <p:cNvSpPr/>
          <p:nvPr/>
        </p:nvSpPr>
        <p:spPr>
          <a:xfrm rot="9777876">
            <a:off x="8432646" y="1518588"/>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31" name="TextBox 30"/>
          <p:cNvSpPr txBox="1"/>
          <p:nvPr/>
        </p:nvSpPr>
        <p:spPr>
          <a:xfrm>
            <a:off x="8425162" y="879623"/>
            <a:ext cx="688529" cy="692497"/>
          </a:xfrm>
          <a:prstGeom prst="rect">
            <a:avLst/>
          </a:prstGeom>
          <a:noFill/>
        </p:spPr>
        <p:txBody>
          <a:bodyPr wrap="square">
            <a:spAutoFit/>
          </a:bodyPr>
          <a:lstStyle/>
          <a:p>
            <a:pPr>
              <a:defRPr/>
            </a:pPr>
            <a:r>
              <a:rPr lang="en-US" sz="975" dirty="0"/>
              <a:t>Set status and Agree Disagree</a:t>
            </a:r>
          </a:p>
        </p:txBody>
      </p:sp>
      <p:sp>
        <p:nvSpPr>
          <p:cNvPr id="32" name="Right Arrow 31"/>
          <p:cNvSpPr/>
          <p:nvPr/>
        </p:nvSpPr>
        <p:spPr>
          <a:xfrm rot="13591154">
            <a:off x="2858490" y="2754546"/>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33" name="TextBox 32"/>
          <p:cNvSpPr txBox="1"/>
          <p:nvPr/>
        </p:nvSpPr>
        <p:spPr>
          <a:xfrm>
            <a:off x="4377517" y="1566889"/>
            <a:ext cx="1359827" cy="392415"/>
          </a:xfrm>
          <a:prstGeom prst="rect">
            <a:avLst/>
          </a:prstGeom>
          <a:noFill/>
        </p:spPr>
        <p:txBody>
          <a:bodyPr wrap="square">
            <a:spAutoFit/>
          </a:bodyPr>
          <a:lstStyle/>
          <a:p>
            <a:pPr>
              <a:defRPr/>
            </a:pPr>
            <a:r>
              <a:rPr lang="en-US" sz="975" dirty="0">
                <a:solidFill>
                  <a:schemeClr val="bg1"/>
                </a:solidFill>
              </a:rPr>
              <a:t>PPT slide file or shared application</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spTree>
    <p:extLst>
      <p:ext uri="{BB962C8B-B14F-4D97-AF65-F5344CB8AC3E}">
        <p14:creationId xmlns:p14="http://schemas.microsoft.com/office/powerpoint/2010/main" val="4111611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
          <p:cNvPicPr>
            <a:picLocks noChangeAspect="1"/>
          </p:cNvPicPr>
          <p:nvPr/>
        </p:nvPicPr>
        <p:blipFill>
          <a:blip r:embed="rId3" cstate="print">
            <a:extLst>
              <a:ext uri="{28A0092B-C50C-407E-A947-70E740481C1C}">
                <a14:useLocalDpi xmlns:a14="http://schemas.microsoft.com/office/drawing/2010/main" val="0"/>
              </a:ext>
            </a:extLst>
          </a:blip>
          <a:srcRect b="191"/>
          <a:stretch>
            <a:fillRect/>
          </a:stretch>
        </p:blipFill>
        <p:spPr bwMode="auto">
          <a:xfrm>
            <a:off x="3337242" y="1564769"/>
            <a:ext cx="1711619" cy="2177286"/>
          </a:xfrm>
          <a:prstGeom prst="rect">
            <a:avLst/>
          </a:prstGeom>
          <a:gradFill rotWithShape="1">
            <a:gsLst>
              <a:gs pos="0">
                <a:srgbClr val="0F6FC6">
                  <a:shade val="51000"/>
                  <a:satMod val="130000"/>
                </a:srgbClr>
              </a:gs>
              <a:gs pos="80000">
                <a:srgbClr val="0F6FC6">
                  <a:shade val="93000"/>
                  <a:satMod val="130000"/>
                </a:srgbClr>
              </a:gs>
              <a:gs pos="100000">
                <a:srgbClr val="0F6F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pic>
      <p:sp>
        <p:nvSpPr>
          <p:cNvPr id="2" name="Title 1"/>
          <p:cNvSpPr>
            <a:spLocks noGrp="1"/>
          </p:cNvSpPr>
          <p:nvPr>
            <p:ph type="title"/>
          </p:nvPr>
        </p:nvSpPr>
        <p:spPr/>
        <p:txBody>
          <a:bodyPr/>
          <a:lstStyle/>
          <a:p>
            <a:r>
              <a:rPr lang="en-US" dirty="0" smtClean="0"/>
              <a:t>Type questions and comments into Chat</a:t>
            </a:r>
            <a:endParaRPr lang="en-GB" dirty="0"/>
          </a:p>
        </p:txBody>
      </p:sp>
      <p:sp>
        <p:nvSpPr>
          <p:cNvPr id="6" name="Slide Number Placeholder 5"/>
          <p:cNvSpPr>
            <a:spLocks noGrp="1"/>
          </p:cNvSpPr>
          <p:nvPr>
            <p:ph type="sldNum" sz="quarter" idx="12"/>
          </p:nvPr>
        </p:nvSpPr>
        <p:spPr/>
        <p:txBody>
          <a:bodyPr/>
          <a:lstStyle/>
          <a:p>
            <a:fld id="{1DF71B85-AF33-4F44-9E7E-56154DB504B9}" type="slidenum">
              <a:rPr lang="en-US" smtClean="0"/>
              <a:pPr/>
              <a:t>21</a:t>
            </a:fld>
            <a:endParaRPr lang="en-US"/>
          </a:p>
        </p:txBody>
      </p:sp>
      <p:sp>
        <p:nvSpPr>
          <p:cNvPr id="3" name="Content Placeholder 2"/>
          <p:cNvSpPr>
            <a:spLocks noGrp="1"/>
          </p:cNvSpPr>
          <p:nvPr>
            <p:ph sz="quarter" idx="4294967295"/>
          </p:nvPr>
        </p:nvSpPr>
        <p:spPr>
          <a:xfrm>
            <a:off x="2583657" y="1448991"/>
            <a:ext cx="6560344" cy="2675334"/>
          </a:xfrm>
          <a:prstGeom prst="rect">
            <a:avLst/>
          </a:prstGeom>
        </p:spPr>
        <p:txBody>
          <a:bodyPr/>
          <a:lstStyle/>
          <a:p>
            <a:pPr marL="0" indent="0">
              <a:buNone/>
            </a:pPr>
            <a:r>
              <a:rPr lang="en-US" dirty="0"/>
              <a:t> </a:t>
            </a:r>
            <a:endParaRPr lang="en-GB" dirty="0"/>
          </a:p>
        </p:txBody>
      </p:sp>
      <p:sp>
        <p:nvSpPr>
          <p:cNvPr id="5" name="Content Placeholder 2"/>
          <p:cNvSpPr txBox="1">
            <a:spLocks/>
          </p:cNvSpPr>
          <p:nvPr/>
        </p:nvSpPr>
        <p:spPr bwMode="auto">
          <a:xfrm>
            <a:off x="5863829" y="3048719"/>
            <a:ext cx="1051804" cy="474104"/>
          </a:xfrm>
          <a:prstGeom prst="rect">
            <a:avLst/>
          </a:prstGeom>
          <a:noFill/>
          <a:ln w="9525">
            <a:noFill/>
            <a:miter lim="800000"/>
            <a:headEnd/>
            <a:tailEnd/>
          </a:ln>
        </p:spPr>
        <p:txBody>
          <a:bodyPr vert="horz" wrap="square" lIns="51428" tIns="25715" rIns="51428" bIns="25715"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dirty="0">
                <a:latin typeface="+mn-lt"/>
                <a:ea typeface="+mn-ea"/>
                <a:cs typeface="Booster Next FY Regular" panose="02000503000000020004" pitchFamily="2" charset="0"/>
              </a:rPr>
              <a:t>Click Send or press Enter</a:t>
            </a:r>
            <a:endParaRPr lang="en-GB" sz="1350" dirty="0">
              <a:latin typeface="+mn-lt"/>
              <a:ea typeface="+mn-ea"/>
              <a:cs typeface="Booster Next FY Regular" panose="02000503000000020004" pitchFamily="2" charset="0"/>
            </a:endParaRPr>
          </a:p>
        </p:txBody>
      </p:sp>
      <p:sp>
        <p:nvSpPr>
          <p:cNvPr id="8" name="Content Placeholder 2"/>
          <p:cNvSpPr txBox="1">
            <a:spLocks/>
          </p:cNvSpPr>
          <p:nvPr/>
        </p:nvSpPr>
        <p:spPr bwMode="auto">
          <a:xfrm>
            <a:off x="1660935" y="2788410"/>
            <a:ext cx="1321311" cy="293015"/>
          </a:xfrm>
          <a:prstGeom prst="rect">
            <a:avLst/>
          </a:prstGeom>
          <a:noFill/>
          <a:ln w="9525">
            <a:noFill/>
            <a:miter lim="800000"/>
            <a:headEnd/>
            <a:tailEnd/>
          </a:ln>
        </p:spPr>
        <p:txBody>
          <a:bodyPr vert="horz" wrap="square" lIns="51428" tIns="25715" rIns="51428" bIns="25715"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dirty="0">
                <a:latin typeface="+mn-lt"/>
                <a:ea typeface="+mn-ea"/>
                <a:cs typeface="Booster Next FY Regular" panose="02000503000000020004" pitchFamily="2" charset="0"/>
              </a:rPr>
              <a:t>Type in the white space here</a:t>
            </a:r>
            <a:endParaRPr lang="en-GB" sz="1350" dirty="0">
              <a:latin typeface="+mn-lt"/>
              <a:ea typeface="+mn-ea"/>
              <a:cs typeface="Booster Next FY Regular" panose="02000503000000020004" pitchFamily="2" charset="0"/>
            </a:endParaRPr>
          </a:p>
        </p:txBody>
      </p:sp>
      <p:sp>
        <p:nvSpPr>
          <p:cNvPr id="16" name="Content Placeholder 2"/>
          <p:cNvSpPr txBox="1">
            <a:spLocks/>
          </p:cNvSpPr>
          <p:nvPr/>
        </p:nvSpPr>
        <p:spPr bwMode="auto">
          <a:xfrm>
            <a:off x="5863829" y="1352454"/>
            <a:ext cx="2576518" cy="1782352"/>
          </a:xfrm>
          <a:prstGeom prst="rect">
            <a:avLst/>
          </a:prstGeom>
          <a:noFill/>
          <a:ln w="9525">
            <a:noFill/>
            <a:miter lim="800000"/>
            <a:headEnd/>
            <a:tailEnd/>
          </a:ln>
        </p:spPr>
        <p:txBody>
          <a:bodyPr vert="horz" wrap="square" lIns="51428" tIns="25715" rIns="51428" bIns="25715"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dirty="0">
                <a:latin typeface="+mn-lt"/>
                <a:ea typeface="+mn-ea"/>
                <a:cs typeface="Booster Next FY Regular" panose="02000503000000020004" pitchFamily="2" charset="0"/>
              </a:rPr>
              <a:t>Use the Pod Options menu to increase Font size and change the Text color of your messages.</a:t>
            </a:r>
          </a:p>
          <a:p>
            <a:pPr marL="0" indent="0">
              <a:buNone/>
            </a:pPr>
            <a:r>
              <a:rPr lang="en-US" sz="1350" dirty="0">
                <a:solidFill>
                  <a:srgbClr val="FF0000"/>
                </a:solidFill>
                <a:latin typeface="+mn-lt"/>
                <a:ea typeface="+mn-ea"/>
                <a:cs typeface="Booster Next FY Regular" panose="02000503000000020004" pitchFamily="2" charset="0"/>
              </a:rPr>
              <a:t>You can also Start a Private Chat. </a:t>
            </a:r>
            <a:r>
              <a:rPr lang="en-US" sz="1350" u="sng" dirty="0">
                <a:solidFill>
                  <a:srgbClr val="FF0000"/>
                </a:solidFill>
                <a:latin typeface="+mn-lt"/>
                <a:ea typeface="+mn-ea"/>
                <a:cs typeface="Booster Next FY Regular" panose="02000503000000020004" pitchFamily="2" charset="0"/>
              </a:rPr>
              <a:t>Private Chat with Host for Technical support during the session.</a:t>
            </a:r>
            <a:endParaRPr lang="en-GB" sz="1350" u="sng" dirty="0">
              <a:solidFill>
                <a:srgbClr val="FF0000"/>
              </a:solidFill>
              <a:latin typeface="+mn-lt"/>
              <a:ea typeface="+mn-ea"/>
              <a:cs typeface="Booster Next FY Regular" panose="02000503000000020004" pitchFamily="2"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8620" y="1272135"/>
            <a:ext cx="640135" cy="52430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392" y="3081425"/>
            <a:ext cx="640135" cy="52430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091827">
            <a:off x="2662179" y="3081423"/>
            <a:ext cx="640135" cy="524301"/>
          </a:xfrm>
          <a:prstGeom prst="rect">
            <a:avLst/>
          </a:prstGeom>
        </p:spPr>
      </p:pic>
    </p:spTree>
    <p:extLst>
      <p:ext uri="{BB962C8B-B14F-4D97-AF65-F5344CB8AC3E}">
        <p14:creationId xmlns:p14="http://schemas.microsoft.com/office/powerpoint/2010/main" val="1901023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B67C7A4-8F0E-4192-ACDB-7618C36E9A14}"/>
              </a:ext>
            </a:extLst>
          </p:cNvPr>
          <p:cNvSpPr>
            <a:spLocks noGrp="1"/>
          </p:cNvSpPr>
          <p:nvPr>
            <p:ph type="title"/>
          </p:nvPr>
        </p:nvSpPr>
        <p:spPr>
          <a:xfrm>
            <a:off x="1485899" y="442314"/>
            <a:ext cx="6878227" cy="392372"/>
          </a:xfrm>
        </p:spPr>
        <p:txBody>
          <a:bodyPr>
            <a:normAutofit fontScale="90000"/>
          </a:bodyPr>
          <a:lstStyle/>
          <a:p>
            <a:r>
              <a:rPr lang="en-US" dirty="0"/>
              <a:t>What vocabulary words / </a:t>
            </a:r>
            <a:br>
              <a:rPr lang="en-US" dirty="0"/>
            </a:br>
            <a:r>
              <a:rPr lang="en-US" dirty="0"/>
              <a:t>concepts could be emphasized? </a:t>
            </a:r>
          </a:p>
        </p:txBody>
      </p:sp>
      <p:pic>
        <p:nvPicPr>
          <p:cNvPr id="2" name="Picture 1">
            <a:extLst>
              <a:ext uri="{FF2B5EF4-FFF2-40B4-BE49-F238E27FC236}">
                <a16:creationId xmlns:a16="http://schemas.microsoft.com/office/drawing/2014/main" xmlns="" id="{7CA48213-F8C8-4EE6-8B67-74E116B9FF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1125" y="1342031"/>
            <a:ext cx="4686506" cy="1681170"/>
          </a:xfrm>
          <a:prstGeom prst="rect">
            <a:avLst/>
          </a:prstGeom>
        </p:spPr>
      </p:pic>
      <p:sp>
        <p:nvSpPr>
          <p:cNvPr id="5" name="TextBox 4">
            <a:extLst>
              <a:ext uri="{FF2B5EF4-FFF2-40B4-BE49-F238E27FC236}">
                <a16:creationId xmlns:a16="http://schemas.microsoft.com/office/drawing/2014/main" xmlns="" id="{C14A589C-50C7-4F4E-9C20-2A4A9BB8EDB5}"/>
              </a:ext>
            </a:extLst>
          </p:cNvPr>
          <p:cNvSpPr txBox="1"/>
          <p:nvPr/>
        </p:nvSpPr>
        <p:spPr>
          <a:xfrm>
            <a:off x="971125" y="3167899"/>
            <a:ext cx="4686506" cy="1292662"/>
          </a:xfrm>
          <a:prstGeom prst="rect">
            <a:avLst/>
          </a:prstGeom>
          <a:noFill/>
          <a:ln w="6350">
            <a:solidFill>
              <a:sysClr val="windowText" lastClr="000000"/>
            </a:solidFill>
          </a:ln>
        </p:spPr>
        <p:txBody>
          <a:bodyPr wrap="square" rtlCol="0">
            <a:spAutoFit/>
          </a:bodyPr>
          <a:lstStyle/>
          <a:p>
            <a:pPr defTabSz="685800">
              <a:defRPr/>
            </a:pPr>
            <a:r>
              <a:rPr lang="en-US" sz="1600" kern="0" dirty="0">
                <a:solidFill>
                  <a:prstClr val="black"/>
                </a:solidFill>
                <a:latin typeface="Calibri" panose="020F0502020204030204"/>
              </a:rPr>
              <a:t>Thinking about either a </a:t>
            </a:r>
            <a:r>
              <a:rPr lang="en-US" sz="1600" b="1" kern="0" dirty="0">
                <a:solidFill>
                  <a:srgbClr val="69BEC0"/>
                </a:solidFill>
                <a:latin typeface="Calibri" panose="020F0502020204030204"/>
              </a:rPr>
              <a:t>BABY, TODDLER</a:t>
            </a:r>
            <a:r>
              <a:rPr lang="en-US" sz="1600" kern="0" dirty="0">
                <a:solidFill>
                  <a:prstClr val="black"/>
                </a:solidFill>
                <a:latin typeface="Calibri" panose="020F0502020204030204"/>
              </a:rPr>
              <a:t>, or </a:t>
            </a:r>
            <a:r>
              <a:rPr lang="en-US" sz="1600" b="1" kern="0" dirty="0">
                <a:solidFill>
                  <a:srgbClr val="69BEC0"/>
                </a:solidFill>
                <a:latin typeface="Calibri" panose="020F0502020204030204"/>
              </a:rPr>
              <a:t>PRESCHOOLER </a:t>
            </a:r>
            <a:r>
              <a:rPr lang="en-US" sz="1600" kern="0" dirty="0">
                <a:solidFill>
                  <a:prstClr val="black"/>
                </a:solidFill>
                <a:latin typeface="Calibri" panose="020F0502020204030204"/>
              </a:rPr>
              <a:t>would be examples of age appropriate vocabulary words or and / or concepts that could be emphasized</a:t>
            </a:r>
            <a:r>
              <a:rPr lang="en-US" sz="1600" kern="0" dirty="0" smtClean="0">
                <a:solidFill>
                  <a:prstClr val="black"/>
                </a:solidFill>
                <a:latin typeface="Calibri" panose="020F0502020204030204"/>
              </a:rPr>
              <a:t>?</a:t>
            </a:r>
            <a:endParaRPr lang="en-US" sz="1050" kern="0" dirty="0">
              <a:solidFill>
                <a:prstClr val="black"/>
              </a:solidFill>
              <a:latin typeface="Calibri" panose="020F0502020204030204"/>
            </a:endParaRPr>
          </a:p>
          <a:p>
            <a:pPr defTabSz="685800">
              <a:defRPr/>
            </a:pPr>
            <a:r>
              <a:rPr lang="en-US" sz="1400" kern="0" dirty="0">
                <a:solidFill>
                  <a:prstClr val="black"/>
                </a:solidFill>
                <a:latin typeface="Calibri" panose="020F0502020204030204"/>
              </a:rPr>
              <a:t>Choose an age group and share in CHAT</a:t>
            </a:r>
          </a:p>
        </p:txBody>
      </p:sp>
      <p:sp>
        <p:nvSpPr>
          <p:cNvPr id="7" name="Slide Number Placeholder 6"/>
          <p:cNvSpPr>
            <a:spLocks noGrp="1"/>
          </p:cNvSpPr>
          <p:nvPr>
            <p:ph type="sldNum" sz="quarter" idx="4"/>
          </p:nvPr>
        </p:nvSpPr>
        <p:spPr/>
        <p:txBody>
          <a:bodyPr/>
          <a:lstStyle/>
          <a:p>
            <a:fld id="{7DD6A2B6-575C-5B49-909F-85A40B1ED466}" type="slidenum">
              <a:rPr lang="en-US" smtClean="0"/>
              <a:pPr/>
              <a:t>22</a:t>
            </a:fld>
            <a:endParaRPr lang="en-US" dirty="0"/>
          </a:p>
        </p:txBody>
      </p:sp>
      <p:pic>
        <p:nvPicPr>
          <p:cNvPr id="9" name="Content Placeholder 3">
            <a:extLst>
              <a:ext uri="{FF2B5EF4-FFF2-40B4-BE49-F238E27FC236}">
                <a16:creationId xmlns:a16="http://schemas.microsoft.com/office/drawing/2014/main" xmlns="" id="{24DF41F5-CF66-45F7-9FD0-81C3A5CC90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30040" y="960083"/>
            <a:ext cx="2253024" cy="3246157"/>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77663"/>
          <a:stretch/>
        </p:blipFill>
        <p:spPr>
          <a:xfrm>
            <a:off x="7622607" y="3822415"/>
            <a:ext cx="345306" cy="3429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542E1AD0-220C-4FBA-87C7-5FB6CD769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418" y="152400"/>
            <a:ext cx="1042257" cy="1123635"/>
          </a:xfrm>
          <a:prstGeom prst="rect">
            <a:avLst/>
          </a:prstGeom>
          <a:scene3d>
            <a:camera prst="orthographicFront"/>
            <a:lightRig rig="threePt" dir="t"/>
          </a:scene3d>
          <a:sp3d>
            <a:bevelT/>
          </a:sp3d>
        </p:spPr>
      </p:pic>
      <p:sp>
        <p:nvSpPr>
          <p:cNvPr id="12" name="Rectangle 11"/>
          <p:cNvSpPr/>
          <p:nvPr/>
        </p:nvSpPr>
        <p:spPr>
          <a:xfrm>
            <a:off x="434164" y="4686578"/>
            <a:ext cx="3685624" cy="253916"/>
          </a:xfrm>
          <a:prstGeom prst="rect">
            <a:avLst/>
          </a:prstGeom>
        </p:spPr>
        <p:txBody>
          <a:bodyPr wrap="none">
            <a:spAutoFit/>
          </a:bodyPr>
          <a:lstStyle/>
          <a:p>
            <a:r>
              <a:rPr lang="en-US" sz="1050" dirty="0" smtClean="0">
                <a:solidFill>
                  <a:schemeClr val="bg1">
                    <a:lumMod val="50000"/>
                  </a:schemeClr>
                </a:solidFill>
              </a:rPr>
              <a:t>© Teresa Caraway and </a:t>
            </a:r>
            <a:r>
              <a:rPr lang="en-US" sz="1050" dirty="0">
                <a:solidFill>
                  <a:schemeClr val="bg1">
                    <a:lumMod val="50000"/>
                  </a:schemeClr>
                </a:solidFill>
              </a:rPr>
              <a:t>Hearing First, LLC. ALL RIGHTS RESERVED</a:t>
            </a:r>
            <a:endParaRPr lang="en-US" sz="1050" dirty="0"/>
          </a:p>
        </p:txBody>
      </p:sp>
    </p:spTree>
    <p:extLst>
      <p:ext uri="{BB962C8B-B14F-4D97-AF65-F5344CB8AC3E}">
        <p14:creationId xmlns:p14="http://schemas.microsoft.com/office/powerpoint/2010/main" val="2834529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675" y="1018244"/>
            <a:ext cx="6884670" cy="3754644"/>
          </a:xfrm>
          <a:prstGeom prst="rect">
            <a:avLst/>
          </a:prstGeom>
        </p:spPr>
      </p:pic>
      <p:sp>
        <p:nvSpPr>
          <p:cNvPr id="7" name="Title 6"/>
          <p:cNvSpPr>
            <a:spLocks noGrp="1"/>
          </p:cNvSpPr>
          <p:nvPr>
            <p:ph type="title"/>
          </p:nvPr>
        </p:nvSpPr>
        <p:spPr>
          <a:xfrm>
            <a:off x="1264674" y="273844"/>
            <a:ext cx="7250675" cy="556150"/>
          </a:xfrm>
        </p:spPr>
        <p:txBody>
          <a:bodyPr/>
          <a:lstStyle/>
          <a:p>
            <a:r>
              <a:rPr lang="en-US" dirty="0"/>
              <a:t>3</a:t>
            </a:r>
            <a:r>
              <a:rPr lang="en-US" dirty="0" smtClean="0"/>
              <a:t>-chat pod activity </a:t>
            </a:r>
            <a:endParaRPr lang="en-US" dirty="0"/>
          </a:p>
        </p:txBody>
      </p:sp>
      <p:sp>
        <p:nvSpPr>
          <p:cNvPr id="4" name="Slide Number Placeholder 3"/>
          <p:cNvSpPr>
            <a:spLocks noGrp="1"/>
          </p:cNvSpPr>
          <p:nvPr>
            <p:ph type="sldNum" sz="quarter" idx="12"/>
          </p:nvPr>
        </p:nvSpPr>
        <p:spPr/>
        <p:txBody>
          <a:bodyPr/>
          <a:lstStyle/>
          <a:p>
            <a:fld id="{7DD6A2B6-575C-5B49-909F-85A40B1ED466}" type="slidenum">
              <a:rPr lang="en-US" smtClean="0"/>
              <a:pPr/>
              <a:t>23</a:t>
            </a:fld>
            <a:endParaRPr lang="en-US" dirty="0"/>
          </a:p>
        </p:txBody>
      </p:sp>
      <p:pic>
        <p:nvPicPr>
          <p:cNvPr id="8" name="Picture 7">
            <a:extLst>
              <a:ext uri="{FF2B5EF4-FFF2-40B4-BE49-F238E27FC236}">
                <a16:creationId xmlns:a16="http://schemas.microsoft.com/office/drawing/2014/main" xmlns="" id="{542E1AD0-220C-4FBA-87C7-5FB6CD76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18" y="152400"/>
            <a:ext cx="1042257" cy="1123635"/>
          </a:xfrm>
          <a:prstGeom prst="rect">
            <a:avLst/>
          </a:prstGeom>
          <a:scene3d>
            <a:camera prst="orthographicFront"/>
            <a:lightRig rig="threePt" dir="t"/>
          </a:scene3d>
          <a:sp3d>
            <a:bevelT/>
          </a:sp3d>
        </p:spPr>
      </p:pic>
      <p:sp>
        <p:nvSpPr>
          <p:cNvPr id="10" name="Rectangle 9"/>
          <p:cNvSpPr/>
          <p:nvPr/>
        </p:nvSpPr>
        <p:spPr>
          <a:xfrm>
            <a:off x="1264675" y="4382050"/>
            <a:ext cx="3685624" cy="253916"/>
          </a:xfrm>
          <a:prstGeom prst="rect">
            <a:avLst/>
          </a:prstGeom>
        </p:spPr>
        <p:txBody>
          <a:bodyPr wrap="none">
            <a:spAutoFit/>
          </a:bodyPr>
          <a:lstStyle/>
          <a:p>
            <a:r>
              <a:rPr lang="en-US" sz="1050" dirty="0" smtClean="0">
                <a:solidFill>
                  <a:schemeClr val="bg1">
                    <a:lumMod val="50000"/>
                  </a:schemeClr>
                </a:solidFill>
              </a:rPr>
              <a:t>© Teresa Caraway and </a:t>
            </a:r>
            <a:r>
              <a:rPr lang="en-US" sz="1050" dirty="0">
                <a:solidFill>
                  <a:schemeClr val="bg1">
                    <a:lumMod val="50000"/>
                  </a:schemeClr>
                </a:solidFill>
              </a:rPr>
              <a:t>Hearing First, LLC. ALL RIGHTS RESERVED</a:t>
            </a:r>
            <a:endParaRPr lang="en-US" sz="1050" dirty="0"/>
          </a:p>
        </p:txBody>
      </p:sp>
    </p:spTree>
    <p:extLst>
      <p:ext uri="{BB962C8B-B14F-4D97-AF65-F5344CB8AC3E}">
        <p14:creationId xmlns:p14="http://schemas.microsoft.com/office/powerpoint/2010/main" val="1182164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Questions</a:t>
            </a:r>
            <a:endParaRPr lang="en-US" sz="2400" dirty="0"/>
          </a:p>
        </p:txBody>
      </p:sp>
      <p:sp>
        <p:nvSpPr>
          <p:cNvPr id="9" name="Text Placeholder 8"/>
          <p:cNvSpPr>
            <a:spLocks noGrp="1"/>
          </p:cNvSpPr>
          <p:nvPr>
            <p:ph type="body" idx="1"/>
          </p:nvPr>
        </p:nvSpPr>
        <p:spPr>
          <a:xfrm>
            <a:off x="629841" y="1260872"/>
            <a:ext cx="7168243" cy="617934"/>
          </a:xfrm>
        </p:spPr>
        <p:txBody>
          <a:bodyPr/>
          <a:lstStyle/>
          <a:p>
            <a:r>
              <a:rPr lang="en-US" dirty="0"/>
              <a:t>What questions might you ask in </a:t>
            </a:r>
            <a:r>
              <a:rPr lang="en-US" dirty="0" smtClean="0"/>
              <a:t>Chat?</a:t>
            </a:r>
            <a:endParaRPr lang="en-US" dirty="0"/>
          </a:p>
        </p:txBody>
      </p:sp>
      <p:sp>
        <p:nvSpPr>
          <p:cNvPr id="13" name="Text Placeholder 12"/>
          <p:cNvSpPr>
            <a:spLocks noGrp="1"/>
          </p:cNvSpPr>
          <p:nvPr>
            <p:ph type="body" sz="quarter" idx="3"/>
          </p:nvPr>
        </p:nvSpPr>
        <p:spPr>
          <a:xfrm>
            <a:off x="685800" y="2843921"/>
            <a:ext cx="6012951" cy="617934"/>
          </a:xfrm>
        </p:spPr>
        <p:txBody>
          <a:bodyPr/>
          <a:lstStyle/>
          <a:p>
            <a:r>
              <a:rPr lang="en-US" dirty="0" smtClean="0"/>
              <a:t>What poll questions might you include?</a:t>
            </a:r>
            <a:endParaRPr lang="en-US" dirty="0"/>
          </a:p>
        </p:txBody>
      </p:sp>
      <p:sp>
        <p:nvSpPr>
          <p:cNvPr id="3" name="Footer Placeholder 2"/>
          <p:cNvSpPr>
            <a:spLocks noGrp="1"/>
          </p:cNvSpPr>
          <p:nvPr>
            <p:ph type="ftr" sz="quarter" idx="11"/>
          </p:nvPr>
        </p:nvSpPr>
        <p:spPr/>
        <p:txBody>
          <a:bodyPr/>
          <a:lstStyle/>
          <a:p>
            <a:r>
              <a:rPr lang="en-US" dirty="0" smtClean="0"/>
              <a:t>© Karen Hyder and Hearing First, LLC. ALL RIGHTS RESERVED.</a:t>
            </a:r>
            <a:endParaRPr lang="en-US" dirty="0"/>
          </a:p>
        </p:txBody>
      </p:sp>
      <p:sp>
        <p:nvSpPr>
          <p:cNvPr id="4" name="Slide Number Placeholder 3"/>
          <p:cNvSpPr>
            <a:spLocks noGrp="1"/>
          </p:cNvSpPr>
          <p:nvPr>
            <p:ph type="sldNum" sz="quarter" idx="12"/>
          </p:nvPr>
        </p:nvSpPr>
        <p:spPr/>
        <p:txBody>
          <a:bodyPr/>
          <a:lstStyle/>
          <a:p>
            <a:fld id="{E1B8C671-DF1A-DC4F-B260-63505B56157A}" type="slidenum">
              <a:rPr lang="en-US" smtClean="0"/>
              <a:t>24</a:t>
            </a:fld>
            <a:endParaRPr lang="en-US"/>
          </a:p>
        </p:txBody>
      </p:sp>
      <p:sp>
        <p:nvSpPr>
          <p:cNvPr id="11" name="TextBox 10"/>
          <p:cNvSpPr txBox="1"/>
          <p:nvPr/>
        </p:nvSpPr>
        <p:spPr>
          <a:xfrm>
            <a:off x="5377311" y="1601807"/>
            <a:ext cx="1080639" cy="276999"/>
          </a:xfrm>
          <a:prstGeom prst="rect">
            <a:avLst/>
          </a:prstGeom>
          <a:solidFill>
            <a:srgbClr val="96D1D2"/>
          </a:solidFill>
        </p:spPr>
        <p:txBody>
          <a:bodyPr wrap="square">
            <a:spAutoFit/>
          </a:bodyPr>
          <a:lstStyle/>
          <a:p>
            <a:pPr>
              <a:defRPr/>
            </a:pPr>
            <a:r>
              <a:rPr lang="en-US" sz="1200" b="1" dirty="0" smtClean="0"/>
              <a:t>Type in Chat</a:t>
            </a:r>
            <a:endParaRPr lang="en-US" sz="1200" b="1" dirty="0"/>
          </a:p>
        </p:txBody>
      </p:sp>
      <p:sp>
        <p:nvSpPr>
          <p:cNvPr id="15" name="TextBox 14"/>
          <p:cNvSpPr txBox="1"/>
          <p:nvPr/>
        </p:nvSpPr>
        <p:spPr>
          <a:xfrm>
            <a:off x="5377310" y="3144180"/>
            <a:ext cx="1080639" cy="276999"/>
          </a:xfrm>
          <a:prstGeom prst="rect">
            <a:avLst/>
          </a:prstGeom>
          <a:solidFill>
            <a:srgbClr val="96D1D2"/>
          </a:solidFill>
        </p:spPr>
        <p:txBody>
          <a:bodyPr wrap="square">
            <a:spAutoFit/>
          </a:bodyPr>
          <a:lstStyle/>
          <a:p>
            <a:pPr>
              <a:defRPr/>
            </a:pPr>
            <a:r>
              <a:rPr lang="en-US" sz="1200" b="1" dirty="0" smtClean="0"/>
              <a:t>Type in Chat</a:t>
            </a:r>
            <a:endParaRPr lang="en-US" sz="1200" b="1" dirty="0"/>
          </a:p>
        </p:txBody>
      </p:sp>
    </p:spTree>
    <p:extLst>
      <p:ext uri="{BB962C8B-B14F-4D97-AF65-F5344CB8AC3E}">
        <p14:creationId xmlns:p14="http://schemas.microsoft.com/office/powerpoint/2010/main" val="28342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9">
                                            <p:txEl>
                                              <p:pRg st="0" end="0"/>
                                            </p:txEl>
                                          </p:spTgt>
                                        </p:tgtEl>
                                      </p:cBhvr>
                                    </p:animEffect>
                                    <p:set>
                                      <p:cBhvr>
                                        <p:cTn id="11" dur="1" fill="hold">
                                          <p:stCondLst>
                                            <p:cond delay="499"/>
                                          </p:stCondLst>
                                        </p:cTn>
                                        <p:tgtEl>
                                          <p:spTgt spid="9">
                                            <p:txEl>
                                              <p:pRg st="0" end="0"/>
                                            </p:txEl>
                                          </p:spTgt>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P spid="11"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810620" y="1327057"/>
            <a:ext cx="1404320" cy="349897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Set Status to provide feedback</a:t>
            </a:r>
            <a:endParaRPr lang="en-GB" dirty="0"/>
          </a:p>
        </p:txBody>
      </p:sp>
      <p:sp>
        <p:nvSpPr>
          <p:cNvPr id="5" name="Slide Number Placeholder 4"/>
          <p:cNvSpPr>
            <a:spLocks noGrp="1"/>
          </p:cNvSpPr>
          <p:nvPr>
            <p:ph type="sldNum" sz="quarter" idx="12"/>
          </p:nvPr>
        </p:nvSpPr>
        <p:spPr/>
        <p:txBody>
          <a:bodyPr/>
          <a:lstStyle/>
          <a:p>
            <a:fld id="{1DF71B85-AF33-4F44-9E7E-56154DB504B9}" type="slidenum">
              <a:rPr lang="en-US" smtClean="0"/>
              <a:pPr/>
              <a:t>25</a:t>
            </a:fld>
            <a:endParaRPr lang="en-US"/>
          </a:p>
        </p:txBody>
      </p:sp>
      <p:sp>
        <p:nvSpPr>
          <p:cNvPr id="3" name="Content Placeholder 2"/>
          <p:cNvSpPr>
            <a:spLocks noGrp="1"/>
          </p:cNvSpPr>
          <p:nvPr>
            <p:ph sz="quarter" idx="4294967295"/>
          </p:nvPr>
        </p:nvSpPr>
        <p:spPr>
          <a:xfrm>
            <a:off x="4427047" y="2952975"/>
            <a:ext cx="1709322" cy="553640"/>
          </a:xfrm>
          <a:prstGeom prst="rect">
            <a:avLst/>
          </a:prstGeom>
        </p:spPr>
        <p:txBody>
          <a:bodyPr>
            <a:noAutofit/>
          </a:bodyPr>
          <a:lstStyle/>
          <a:p>
            <a:pPr marL="0" indent="0">
              <a:buNone/>
            </a:pPr>
            <a:r>
              <a:rPr lang="en-US" sz="1350" dirty="0">
                <a:latin typeface="+mn-lt"/>
                <a:ea typeface="ＭＳ Ｐゴシック" charset="-128"/>
                <a:cs typeface="Arial" panose="020B0604020202020204" pitchFamily="34" charset="0"/>
              </a:rPr>
              <a:t>Change your status to “Stepped Away” anytime you’re distracted from the session.</a:t>
            </a:r>
            <a:endParaRPr lang="en-GB" sz="1350" dirty="0">
              <a:latin typeface="+mn-lt"/>
              <a:ea typeface="ＭＳ Ｐゴシック" charset="-128"/>
              <a:cs typeface="Arial" panose="020B0604020202020204" pitchFamily="34" charset="0"/>
            </a:endParaRPr>
          </a:p>
        </p:txBody>
      </p:sp>
      <p:sp>
        <p:nvSpPr>
          <p:cNvPr id="6" name="Content Placeholder 2"/>
          <p:cNvSpPr txBox="1">
            <a:spLocks/>
          </p:cNvSpPr>
          <p:nvPr/>
        </p:nvSpPr>
        <p:spPr bwMode="auto">
          <a:xfrm>
            <a:off x="409042" y="1361676"/>
            <a:ext cx="1764743" cy="2014570"/>
          </a:xfrm>
          <a:prstGeom prst="rect">
            <a:avLst/>
          </a:prstGeom>
          <a:noFill/>
          <a:ln w="9525">
            <a:noFill/>
            <a:miter lim="800000"/>
            <a:headEnd/>
            <a:tailEnd/>
          </a:ln>
        </p:spPr>
        <p:txBody>
          <a:bodyPr vert="horz" wrap="square" lIns="51428" tIns="25715" rIns="51428" bIns="25715"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b="1" dirty="0">
                <a:latin typeface="+mn-lt"/>
                <a:cs typeface="Arial" panose="020B0604020202020204" pitchFamily="34" charset="0"/>
              </a:rPr>
              <a:t>If you can hear me talking now</a:t>
            </a:r>
            <a:r>
              <a:rPr lang="en-US" sz="1350" dirty="0">
                <a:latin typeface="+mn-lt"/>
                <a:cs typeface="Arial" panose="020B0604020202020204" pitchFamily="34" charset="0"/>
              </a:rPr>
              <a:t>, please change your status to Agree (Green check).</a:t>
            </a:r>
          </a:p>
          <a:p>
            <a:pPr marL="0" indent="0">
              <a:buNone/>
            </a:pPr>
            <a:r>
              <a:rPr lang="en-US" sz="1350" dirty="0">
                <a:latin typeface="+mn-lt"/>
                <a:cs typeface="Arial" panose="020B0604020202020204" pitchFamily="34" charset="0"/>
              </a:rPr>
              <a:t>If you cannot hear me, change your Status to Disagree (Red X)</a:t>
            </a:r>
            <a:endParaRPr lang="en-GB" sz="1350" dirty="0">
              <a:latin typeface="+mn-lt"/>
              <a:cs typeface="Arial" panose="020B0604020202020204" pitchFamily="34" charset="0"/>
            </a:endParaRPr>
          </a:p>
        </p:txBody>
      </p:sp>
      <p:sp>
        <p:nvSpPr>
          <p:cNvPr id="12" name="Content Placeholder 2"/>
          <p:cNvSpPr txBox="1">
            <a:spLocks/>
          </p:cNvSpPr>
          <p:nvPr/>
        </p:nvSpPr>
        <p:spPr bwMode="auto">
          <a:xfrm>
            <a:off x="4382183" y="1270181"/>
            <a:ext cx="2075767" cy="753151"/>
          </a:xfrm>
          <a:prstGeom prst="rect">
            <a:avLst/>
          </a:prstGeom>
          <a:noFill/>
          <a:ln w="9525">
            <a:noFill/>
            <a:miter lim="800000"/>
            <a:headEnd/>
            <a:tailEnd/>
          </a:ln>
        </p:spPr>
        <p:txBody>
          <a:bodyPr vert="horz" wrap="square" lIns="51428" tIns="25715" rIns="51428" bIns="25715"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108"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108" charset="0"/>
              <a:buChar char="–"/>
              <a:defRPr sz="24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itchFamily="-108" charset="0"/>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108"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dirty="0">
                <a:latin typeface="+mn-lt"/>
                <a:cs typeface="Arial" panose="020B0604020202020204" pitchFamily="34" charset="0"/>
              </a:rPr>
              <a:t>To show the Status menu, click the drop down arrow next to the Raise Hand button at the top of your screen.</a:t>
            </a:r>
            <a:endParaRPr lang="en-GB" sz="1350" dirty="0">
              <a:latin typeface="+mn-lt"/>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sp>
        <p:nvSpPr>
          <p:cNvPr id="17" name="Right Arrow 16"/>
          <p:cNvSpPr/>
          <p:nvPr/>
        </p:nvSpPr>
        <p:spPr>
          <a:xfrm rot="9786798">
            <a:off x="3320002" y="1156850"/>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18" name="Right Arrow 17"/>
          <p:cNvSpPr/>
          <p:nvPr/>
        </p:nvSpPr>
        <p:spPr>
          <a:xfrm rot="12622731">
            <a:off x="3895359" y="2466911"/>
            <a:ext cx="633412"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902225" y="969382"/>
            <a:ext cx="523345" cy="4166133"/>
          </a:xfrm>
          <a:prstGeom prst="rect">
            <a:avLst/>
          </a:prstGeom>
        </p:spPr>
      </p:pic>
      <p:sp>
        <p:nvSpPr>
          <p:cNvPr id="20" name="Right Arrow 19"/>
          <p:cNvSpPr/>
          <p:nvPr/>
        </p:nvSpPr>
        <p:spPr>
          <a:xfrm rot="9182257">
            <a:off x="7244762" y="1150944"/>
            <a:ext cx="844549" cy="643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21" name="TextBox 20"/>
          <p:cNvSpPr txBox="1"/>
          <p:nvPr/>
        </p:nvSpPr>
        <p:spPr>
          <a:xfrm>
            <a:off x="7357064" y="1820446"/>
            <a:ext cx="1786936" cy="692497"/>
          </a:xfrm>
          <a:prstGeom prst="rect">
            <a:avLst/>
          </a:prstGeom>
          <a:noFill/>
        </p:spPr>
        <p:txBody>
          <a:bodyPr wrap="square">
            <a:spAutoFit/>
          </a:bodyPr>
          <a:lstStyle/>
          <a:p>
            <a:pPr>
              <a:defRPr/>
            </a:pPr>
            <a:r>
              <a:rPr lang="en-US" sz="1300" dirty="0" smtClean="0"/>
              <a:t>Click Raise hand button to see Set status and Agree Disagree</a:t>
            </a:r>
            <a:endParaRPr lang="en-US" sz="1300" dirty="0"/>
          </a:p>
        </p:txBody>
      </p:sp>
    </p:spTree>
    <p:extLst>
      <p:ext uri="{BB962C8B-B14F-4D97-AF65-F5344CB8AC3E}">
        <p14:creationId xmlns:p14="http://schemas.microsoft.com/office/powerpoint/2010/main" val="34262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P spid="20"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a:stretch/>
        </p:blipFill>
        <p:spPr>
          <a:xfrm>
            <a:off x="1257300" y="840879"/>
            <a:ext cx="5286375" cy="4346805"/>
          </a:xfrm>
          <a:prstGeom prst="rect">
            <a:avLst/>
          </a:prstGeom>
        </p:spPr>
      </p:pic>
      <p:sp>
        <p:nvSpPr>
          <p:cNvPr id="4" name="Slide Number Placeholder 3"/>
          <p:cNvSpPr>
            <a:spLocks noGrp="1"/>
          </p:cNvSpPr>
          <p:nvPr>
            <p:ph type="sldNum" sz="quarter" idx="12"/>
          </p:nvPr>
        </p:nvSpPr>
        <p:spPr/>
        <p:txBody>
          <a:bodyPr/>
          <a:lstStyle/>
          <a:p>
            <a:fld id="{7DD6A2B6-575C-5B49-909F-85A40B1ED466}" type="slidenum">
              <a:rPr lang="en-US" smtClean="0"/>
              <a:pPr/>
              <a:t>26</a:t>
            </a:fld>
            <a:endParaRPr lang="en-US" dirty="0"/>
          </a:p>
        </p:txBody>
      </p:sp>
      <p:sp>
        <p:nvSpPr>
          <p:cNvPr id="14" name="Oval 13"/>
          <p:cNvSpPr/>
          <p:nvPr/>
        </p:nvSpPr>
        <p:spPr>
          <a:xfrm>
            <a:off x="125730" y="60581"/>
            <a:ext cx="1005840" cy="1188720"/>
          </a:xfrm>
          <a:prstGeom prst="ellipse">
            <a:avLst/>
          </a:prstGeom>
          <a:blipFill>
            <a:blip r:embed="rId4">
              <a:extLst>
                <a:ext uri="{28A0092B-C50C-407E-A947-70E740481C1C}">
                  <a14:useLocalDpi xmlns:a14="http://schemas.microsoft.com/office/drawing/2010/main" val="0"/>
                </a:ext>
              </a:extLst>
            </a:blip>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2"/>
          <p:cNvSpPr>
            <a:spLocks noGrp="1"/>
          </p:cNvSpPr>
          <p:nvPr>
            <p:ph type="ftr" idx="11"/>
          </p:nvPr>
        </p:nvSpPr>
        <p:spPr>
          <a:xfrm>
            <a:off x="1328968" y="4887522"/>
            <a:ext cx="3299753" cy="346942"/>
          </a:xfrm>
        </p:spPr>
        <p:txBody>
          <a:bodyPr/>
          <a:lstStyle/>
          <a:p>
            <a:r>
              <a:rPr lang="en-US" dirty="0" smtClean="0"/>
              <a:t>© Sherri Fickenscher and Hearing First, LLC.. Used by permission.</a:t>
            </a:r>
            <a:endParaRPr lang="en-US" dirty="0"/>
          </a:p>
        </p:txBody>
      </p:sp>
      <p:sp>
        <p:nvSpPr>
          <p:cNvPr id="16" name="Rectangle 15"/>
          <p:cNvSpPr/>
          <p:nvPr/>
        </p:nvSpPr>
        <p:spPr>
          <a:xfrm>
            <a:off x="1131570" y="270601"/>
            <a:ext cx="7383780" cy="730969"/>
          </a:xfrm>
          <a:prstGeom prst="rect">
            <a:avLst/>
          </a:prstGeom>
        </p:spPr>
        <p:txBody>
          <a:bodyPr wrap="square">
            <a:spAutoFit/>
          </a:bodyPr>
          <a:lstStyle/>
          <a:p>
            <a:r>
              <a:rPr lang="en-US" sz="1400" b="1" i="1" dirty="0">
                <a:solidFill>
                  <a:srgbClr val="69BEC0"/>
                </a:solidFill>
              </a:rPr>
              <a:t>Sherri Fickenscher</a:t>
            </a:r>
            <a:r>
              <a:rPr lang="en-US" sz="1400" b="1" i="1" dirty="0">
                <a:solidFill>
                  <a:srgbClr val="626262"/>
                </a:solidFill>
              </a:rPr>
              <a:t>,</a:t>
            </a:r>
            <a:r>
              <a:rPr lang="en-US" sz="1400" i="1" dirty="0">
                <a:solidFill>
                  <a:srgbClr val="626262"/>
                </a:solidFill>
              </a:rPr>
              <a:t> </a:t>
            </a:r>
            <a:r>
              <a:rPr lang="en-US" sz="1400" dirty="0"/>
              <a:t>M.S., LSLS Cert. </a:t>
            </a:r>
            <a:r>
              <a:rPr lang="en-US" sz="1400" dirty="0" err="1"/>
              <a:t>AVEd</a:t>
            </a:r>
            <a:r>
              <a:rPr lang="en-US" sz="1400" dirty="0"/>
              <a:t/>
            </a:r>
            <a:br>
              <a:rPr lang="en-US" sz="1400" dirty="0"/>
            </a:br>
            <a:r>
              <a:rPr lang="en-US" sz="1400" dirty="0"/>
              <a:t>Teacher of the Deaf Education Support </a:t>
            </a:r>
            <a:r>
              <a:rPr lang="en-US" sz="1400" dirty="0" smtClean="0"/>
              <a:t>Specialist  Clarke </a:t>
            </a:r>
            <a:r>
              <a:rPr lang="en-US" sz="1400" dirty="0"/>
              <a:t>Schools for Hearing &amp; Speech</a:t>
            </a:r>
            <a:endParaRPr lang="en-US" dirty="0"/>
          </a:p>
          <a:p>
            <a:endParaRPr lang="en-US" dirty="0"/>
          </a:p>
        </p:txBody>
      </p:sp>
    </p:spTree>
    <p:extLst>
      <p:ext uri="{BB962C8B-B14F-4D97-AF65-F5344CB8AC3E}">
        <p14:creationId xmlns:p14="http://schemas.microsoft.com/office/powerpoint/2010/main" val="403649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425" y="1794050"/>
            <a:ext cx="3307143" cy="1921429"/>
          </a:xfrm>
          <a:prstGeom prst="rect">
            <a:avLst/>
          </a:prstGeom>
        </p:spPr>
      </p:pic>
      <p:sp>
        <p:nvSpPr>
          <p:cNvPr id="58370" name="Title 1"/>
          <p:cNvSpPr>
            <a:spLocks noGrp="1"/>
          </p:cNvSpPr>
          <p:nvPr>
            <p:ph type="title"/>
          </p:nvPr>
        </p:nvSpPr>
        <p:spPr/>
        <p:txBody>
          <a:bodyPr/>
          <a:lstStyle/>
          <a:p>
            <a:r>
              <a:rPr lang="en-US" altLang="en-US" dirty="0" smtClean="0"/>
              <a:t>Pre-set activities using Layouts</a:t>
            </a:r>
          </a:p>
        </p:txBody>
      </p:sp>
      <p:sp>
        <p:nvSpPr>
          <p:cNvPr id="583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213" indent="-214313">
              <a:defRPr>
                <a:solidFill>
                  <a:schemeClr val="tx1"/>
                </a:solidFill>
                <a:latin typeface="Arial" panose="020B0604020202020204" pitchFamily="34" charset="0"/>
                <a:ea typeface="MS PGothic" panose="020B0600070205080204" pitchFamily="34" charset="-128"/>
              </a:defRPr>
            </a:lvl2pPr>
            <a:lvl3pPr marL="857250" indent="-171450">
              <a:defRPr>
                <a:solidFill>
                  <a:schemeClr val="tx1"/>
                </a:solidFill>
                <a:latin typeface="Arial" panose="020B0604020202020204" pitchFamily="34" charset="0"/>
                <a:ea typeface="MS PGothic" panose="020B0600070205080204" pitchFamily="34" charset="-128"/>
              </a:defRPr>
            </a:lvl3pPr>
            <a:lvl4pPr marL="1200150" indent="-171450">
              <a:defRPr>
                <a:solidFill>
                  <a:schemeClr val="tx1"/>
                </a:solidFill>
                <a:latin typeface="Arial" panose="020B0604020202020204" pitchFamily="34" charset="0"/>
                <a:ea typeface="MS PGothic" panose="020B0600070205080204" pitchFamily="34" charset="-128"/>
              </a:defRPr>
            </a:lvl4pPr>
            <a:lvl5pPr marL="1543050" indent="-171450">
              <a:defRPr>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chemeClr val="bg1"/>
                </a:solidFill>
              </a:rPr>
              <a:t>©2016-18 Karen Hyder</a:t>
            </a:r>
            <a:endParaRPr lang="en-US" altLang="en-US" dirty="0">
              <a:solidFill>
                <a:schemeClr val="bg1"/>
              </a:solidFill>
            </a:endParaRPr>
          </a:p>
        </p:txBody>
      </p:sp>
      <p:sp>
        <p:nvSpPr>
          <p:cNvPr id="58373" name="Slide Number Placeholder 4"/>
          <p:cNvSpPr>
            <a:spLocks noGrp="1"/>
          </p:cNvSpPr>
          <p:nvPr>
            <p:ph type="sldNum" sz="quarter" idx="4294967295"/>
          </p:nvPr>
        </p:nvSpPr>
        <p:spPr bwMode="auto">
          <a:xfrm>
            <a:off x="6457950" y="4767264"/>
            <a:ext cx="154305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213" indent="-214313">
              <a:defRPr>
                <a:solidFill>
                  <a:schemeClr val="tx1"/>
                </a:solidFill>
                <a:latin typeface="Arial" panose="020B0604020202020204" pitchFamily="34" charset="0"/>
                <a:ea typeface="MS PGothic" panose="020B0600070205080204" pitchFamily="34" charset="-128"/>
              </a:defRPr>
            </a:lvl2pPr>
            <a:lvl3pPr marL="857250" indent="-171450">
              <a:defRPr>
                <a:solidFill>
                  <a:schemeClr val="tx1"/>
                </a:solidFill>
                <a:latin typeface="Arial" panose="020B0604020202020204" pitchFamily="34" charset="0"/>
                <a:ea typeface="MS PGothic" panose="020B0600070205080204" pitchFamily="34" charset="-128"/>
              </a:defRPr>
            </a:lvl3pPr>
            <a:lvl4pPr marL="1200150" indent="-171450">
              <a:defRPr>
                <a:solidFill>
                  <a:schemeClr val="tx1"/>
                </a:solidFill>
                <a:latin typeface="Arial" panose="020B0604020202020204" pitchFamily="34" charset="0"/>
                <a:ea typeface="MS PGothic" panose="020B0600070205080204" pitchFamily="34" charset="-128"/>
              </a:defRPr>
            </a:lvl4pPr>
            <a:lvl5pPr marL="1543050" indent="-171450">
              <a:defRPr>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72C06B-E122-40B8-9C70-C40655F624D2}" type="slidenum">
              <a:rPr lang="en-US" altLang="en-US">
                <a:solidFill>
                  <a:schemeClr val="bg1"/>
                </a:solidFill>
              </a:rPr>
              <a:pPr/>
              <a:t>27</a:t>
            </a:fld>
            <a:endParaRPr lang="en-US" altLang="en-US">
              <a:solidFill>
                <a:schemeClr val="bg1"/>
              </a:solidFill>
            </a:endParaRPr>
          </a:p>
        </p:txBody>
      </p:sp>
      <p:sp>
        <p:nvSpPr>
          <p:cNvPr id="10" name="Oval 9"/>
          <p:cNvSpPr/>
          <p:nvPr/>
        </p:nvSpPr>
        <p:spPr>
          <a:xfrm>
            <a:off x="2443164" y="2258617"/>
            <a:ext cx="1869281" cy="544115"/>
          </a:xfrm>
          <a:prstGeom prst="ellipse">
            <a:avLst/>
          </a:prstGeom>
          <a:noFill/>
          <a:ln w="57150">
            <a:solidFill>
              <a:srgbClr val="4076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11" name="AutoShape 3"/>
          <p:cNvSpPr>
            <a:spLocks/>
          </p:cNvSpPr>
          <p:nvPr/>
        </p:nvSpPr>
        <p:spPr bwMode="auto">
          <a:xfrm rot="-2399999">
            <a:off x="2220393" y="3111922"/>
            <a:ext cx="500063" cy="310754"/>
          </a:xfrm>
          <a:prstGeom prst="rightArrow">
            <a:avLst>
              <a:gd name="adj1" fmla="val 50000"/>
              <a:gd name="adj2" fmla="val 35060"/>
            </a:avLst>
          </a:prstGeom>
          <a:solidFill>
            <a:srgbClr val="4076EE"/>
          </a:solidFill>
          <a:ln w="10000">
            <a:solidFill>
              <a:srgbClr val="69A720"/>
            </a:solidFill>
            <a:miter lim="800000"/>
            <a:headEnd/>
            <a:tailEnd/>
          </a:ln>
          <a:effectLst>
            <a:outerShdw blurRad="38100" dist="25400" dir="5400000" rotWithShape="0">
              <a:srgbClr val="808080">
                <a:alpha val="45000"/>
              </a:srgbClr>
            </a:outerShdw>
          </a:effectLst>
        </p:spPr>
        <p:txBody>
          <a:bodyPr anchor="ctr"/>
          <a:lstStyle/>
          <a:p>
            <a:pPr algn="ctr"/>
            <a:endParaRPr lang="en-US" sz="1013">
              <a:solidFill>
                <a:schemeClr val="lt1"/>
              </a:solidFill>
              <a:sym typeface="Gill Sans"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83806" y="118106"/>
            <a:ext cx="468057" cy="4917560"/>
          </a:xfrm>
          <a:prstGeom prst="rect">
            <a:avLst/>
          </a:prstGeom>
        </p:spPr>
      </p:pic>
      <p:sp>
        <p:nvSpPr>
          <p:cNvPr id="8" name="Oval 7"/>
          <p:cNvSpPr/>
          <p:nvPr/>
        </p:nvSpPr>
        <p:spPr>
          <a:xfrm>
            <a:off x="6575095" y="4694296"/>
            <a:ext cx="521287" cy="383381"/>
          </a:xfrm>
          <a:prstGeom prst="ellipse">
            <a:avLst/>
          </a:prstGeom>
          <a:noFill/>
          <a:ln w="57150">
            <a:solidFill>
              <a:srgbClr val="4076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7" name="Oval 6"/>
          <p:cNvSpPr/>
          <p:nvPr/>
        </p:nvSpPr>
        <p:spPr>
          <a:xfrm>
            <a:off x="6326119" y="114301"/>
            <a:ext cx="783431" cy="469991"/>
          </a:xfrm>
          <a:prstGeom prst="ellipse">
            <a:avLst/>
          </a:prstGeom>
          <a:noFill/>
          <a:ln w="57150">
            <a:solidFill>
              <a:srgbClr val="4076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spTree>
    <p:extLst>
      <p:ext uri="{BB962C8B-B14F-4D97-AF65-F5344CB8AC3E}">
        <p14:creationId xmlns:p14="http://schemas.microsoft.com/office/powerpoint/2010/main" val="35645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3366" y="241756"/>
            <a:ext cx="5852160" cy="4396740"/>
          </a:xfrm>
          <a:prstGeom prst="rect">
            <a:avLst/>
          </a:prstGeom>
        </p:spPr>
      </p:pic>
      <p:sp>
        <p:nvSpPr>
          <p:cNvPr id="2" name="Title 1"/>
          <p:cNvSpPr>
            <a:spLocks noGrp="1"/>
          </p:cNvSpPr>
          <p:nvPr>
            <p:ph type="title"/>
          </p:nvPr>
        </p:nvSpPr>
        <p:spPr>
          <a:xfrm>
            <a:off x="337626" y="780279"/>
            <a:ext cx="2757266" cy="2736644"/>
          </a:xfrm>
        </p:spPr>
        <p:txBody>
          <a:bodyPr>
            <a:normAutofit/>
          </a:bodyPr>
          <a:lstStyle/>
          <a:p>
            <a:r>
              <a:rPr lang="en-US" sz="2800" dirty="0" smtClean="0"/>
              <a:t>Video “inventory” layout</a:t>
            </a:r>
            <a:endParaRPr lang="en-US" sz="2800" dirty="0"/>
          </a:p>
        </p:txBody>
      </p:sp>
      <p:sp>
        <p:nvSpPr>
          <p:cNvPr id="4" name="Slide Number Placeholder 3"/>
          <p:cNvSpPr>
            <a:spLocks noGrp="1"/>
          </p:cNvSpPr>
          <p:nvPr>
            <p:ph type="sldNum" sz="quarter" idx="12"/>
          </p:nvPr>
        </p:nvSpPr>
        <p:spPr/>
        <p:txBody>
          <a:bodyPr/>
          <a:lstStyle/>
          <a:p>
            <a:fld id="{E1B8C671-DF1A-DC4F-B260-63505B56157A}" type="slidenum">
              <a:rPr lang="en-US" smtClean="0"/>
              <a:t>28</a:t>
            </a:fld>
            <a:endParaRPr lang="en-US"/>
          </a:p>
        </p:txBody>
      </p:sp>
      <p:sp>
        <p:nvSpPr>
          <p:cNvPr id="7" name="Oval 6"/>
          <p:cNvSpPr/>
          <p:nvPr/>
        </p:nvSpPr>
        <p:spPr>
          <a:xfrm>
            <a:off x="125730" y="60581"/>
            <a:ext cx="1005840" cy="1188720"/>
          </a:xfrm>
          <a:prstGeom prst="ellipse">
            <a:avLst/>
          </a:prstGeom>
          <a:blipFill>
            <a:blip r:embed="rId3">
              <a:extLst>
                <a:ext uri="{28A0092B-C50C-407E-A947-70E740481C1C}">
                  <a14:useLocalDpi xmlns:a14="http://schemas.microsoft.com/office/drawing/2010/main" val="0"/>
                </a:ext>
              </a:extLst>
            </a:blip>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2"/>
          <p:cNvSpPr>
            <a:spLocks noGrp="1"/>
          </p:cNvSpPr>
          <p:nvPr>
            <p:ph type="ftr" idx="11"/>
          </p:nvPr>
        </p:nvSpPr>
        <p:spPr>
          <a:xfrm>
            <a:off x="3193366" y="4291554"/>
            <a:ext cx="3264584" cy="346942"/>
          </a:xfrm>
        </p:spPr>
        <p:txBody>
          <a:bodyPr/>
          <a:lstStyle/>
          <a:p>
            <a:r>
              <a:rPr lang="en-US" dirty="0" smtClean="0"/>
              <a:t>© Sherri Fickenscher and Hearing First, LLC.. Used by permission.</a:t>
            </a: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spTree>
    <p:extLst>
      <p:ext uri="{BB962C8B-B14F-4D97-AF65-F5344CB8AC3E}">
        <p14:creationId xmlns:p14="http://schemas.microsoft.com/office/powerpoint/2010/main" val="29164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21287" y="558552"/>
            <a:ext cx="7376160" cy="4488180"/>
          </a:xfrm>
          <a:prstGeom prst="rect">
            <a:avLst/>
          </a:prstGeom>
        </p:spPr>
      </p:pic>
      <p:sp>
        <p:nvSpPr>
          <p:cNvPr id="7" name="Title 6"/>
          <p:cNvSpPr>
            <a:spLocks noGrp="1"/>
          </p:cNvSpPr>
          <p:nvPr>
            <p:ph type="title"/>
          </p:nvPr>
        </p:nvSpPr>
        <p:spPr>
          <a:xfrm>
            <a:off x="703385" y="136020"/>
            <a:ext cx="7811965" cy="387338"/>
          </a:xfrm>
        </p:spPr>
        <p:txBody>
          <a:bodyPr>
            <a:normAutofit fontScale="90000"/>
          </a:bodyPr>
          <a:lstStyle/>
          <a:p>
            <a:r>
              <a:rPr lang="en-US" altLang="en-US" dirty="0"/>
              <a:t>Presenter Only Area</a:t>
            </a:r>
            <a:endParaRPr lang="en-US" dirty="0"/>
          </a:p>
        </p:txBody>
      </p:sp>
      <p:sp>
        <p:nvSpPr>
          <p:cNvPr id="4" name="Slide Number Placeholder 3"/>
          <p:cNvSpPr>
            <a:spLocks noGrp="1"/>
          </p:cNvSpPr>
          <p:nvPr>
            <p:ph type="sldNum" sz="quarter" idx="12"/>
          </p:nvPr>
        </p:nvSpPr>
        <p:spPr/>
        <p:txBody>
          <a:bodyPr/>
          <a:lstStyle/>
          <a:p>
            <a:fld id="{7DD6A2B6-575C-5B49-909F-85A40B1ED466}" type="slidenum">
              <a:rPr lang="en-US" smtClean="0"/>
              <a:pPr/>
              <a:t>29</a:t>
            </a:fld>
            <a:endParaRPr lang="en-US" dirty="0"/>
          </a:p>
        </p:txBody>
      </p:sp>
      <p:sp>
        <p:nvSpPr>
          <p:cNvPr id="8" name="Right Arrow 7"/>
          <p:cNvSpPr/>
          <p:nvPr/>
        </p:nvSpPr>
        <p:spPr>
          <a:xfrm>
            <a:off x="1786598" y="2800350"/>
            <a:ext cx="4561878" cy="857250"/>
          </a:xfrm>
          <a:prstGeom prst="rightArrow">
            <a:avLst/>
          </a:prstGeom>
          <a:solidFill>
            <a:srgbClr val="4076E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bg1"/>
                </a:solidFill>
              </a:rPr>
              <a:t>Presenter Only Area </a:t>
            </a:r>
            <a:r>
              <a:rPr lang="en-US" sz="1500" b="1" dirty="0" smtClean="0">
                <a:solidFill>
                  <a:schemeClr val="bg1"/>
                </a:solidFill>
              </a:rPr>
              <a:t>(hidden </a:t>
            </a:r>
            <a:r>
              <a:rPr lang="en-US" sz="1500" b="1" dirty="0">
                <a:solidFill>
                  <a:schemeClr val="bg1"/>
                </a:solidFill>
              </a:rPr>
              <a:t>from Participants)</a:t>
            </a:r>
          </a:p>
        </p:txBody>
      </p:sp>
      <p:sp>
        <p:nvSpPr>
          <p:cNvPr id="15" name="Footer Placeholder 2"/>
          <p:cNvSpPr>
            <a:spLocks noGrp="1"/>
          </p:cNvSpPr>
          <p:nvPr>
            <p:ph type="ftr" idx="11"/>
          </p:nvPr>
        </p:nvSpPr>
        <p:spPr>
          <a:xfrm>
            <a:off x="862076" y="4772888"/>
            <a:ext cx="5486400" cy="273844"/>
          </a:xfrm>
        </p:spPr>
        <p:txBody>
          <a:bodyPr/>
          <a:lstStyle/>
          <a:p>
            <a:r>
              <a:rPr lang="en-US" dirty="0" smtClean="0"/>
              <a:t>© Sherri Fickenscher and Hearing First, LLC.. Used by permission.</a:t>
            </a:r>
            <a:endParaRPr lang="en-US" dirty="0"/>
          </a:p>
        </p:txBody>
      </p:sp>
    </p:spTree>
    <p:extLst>
      <p:ext uri="{BB962C8B-B14F-4D97-AF65-F5344CB8AC3E}">
        <p14:creationId xmlns:p14="http://schemas.microsoft.com/office/powerpoint/2010/main" val="18180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Ground rules for participation</a:t>
            </a:r>
            <a:endParaRPr lang="en-US" dirty="0"/>
          </a:p>
        </p:txBody>
      </p:sp>
      <p:sp>
        <p:nvSpPr>
          <p:cNvPr id="3" name="Content Placeholder 2"/>
          <p:cNvSpPr>
            <a:spLocks noGrp="1"/>
          </p:cNvSpPr>
          <p:nvPr>
            <p:ph idx="1"/>
          </p:nvPr>
        </p:nvSpPr>
        <p:spPr/>
        <p:txBody>
          <a:bodyPr/>
          <a:lstStyle/>
          <a:p>
            <a:r>
              <a:rPr lang="en-US" dirty="0" smtClean="0"/>
              <a:t>Please resist distractions</a:t>
            </a:r>
          </a:p>
          <a:p>
            <a:r>
              <a:rPr lang="en-US" dirty="0" smtClean="0"/>
              <a:t>Ask questions and contribute </a:t>
            </a:r>
            <a:r>
              <a:rPr lang="en-US" dirty="0" smtClean="0"/>
              <a:t>to the discussion by typing in </a:t>
            </a:r>
            <a:r>
              <a:rPr lang="en-US" dirty="0" smtClean="0"/>
              <a:t>Chat</a:t>
            </a:r>
            <a:endParaRPr lang="en-US" dirty="0" smtClean="0"/>
          </a:p>
          <a:p>
            <a:r>
              <a:rPr lang="en-US" dirty="0" smtClean="0"/>
              <a:t>Agree to participate…</a:t>
            </a:r>
          </a:p>
          <a:p>
            <a:endParaRPr lang="en-US" dirty="0" smtClean="0"/>
          </a:p>
          <a:p>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4398" y="2833936"/>
            <a:ext cx="1604802" cy="92381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73" y="4260605"/>
            <a:ext cx="1634916" cy="517724"/>
          </a:xfrm>
          <a:prstGeom prst="rect">
            <a:avLst/>
          </a:prstGeom>
        </p:spPr>
      </p:pic>
      <p:pic>
        <p:nvPicPr>
          <p:cNvPr id="12" name="Content Placeholder 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36611" y="3066351"/>
            <a:ext cx="1822844" cy="497469"/>
          </a:xfrm>
          <a:prstGeom prst="rect">
            <a:avLst/>
          </a:prstGeom>
        </p:spPr>
      </p:pic>
    </p:spTree>
    <p:extLst>
      <p:ext uri="{BB962C8B-B14F-4D97-AF65-F5344CB8AC3E}">
        <p14:creationId xmlns:p14="http://schemas.microsoft.com/office/powerpoint/2010/main" val="14911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Layouts and Presenter only area</a:t>
            </a:r>
            <a:endParaRPr lang="en-US" sz="2400" dirty="0"/>
          </a:p>
        </p:txBody>
      </p:sp>
      <p:sp>
        <p:nvSpPr>
          <p:cNvPr id="9" name="Text Placeholder 8"/>
          <p:cNvSpPr>
            <a:spLocks noGrp="1"/>
          </p:cNvSpPr>
          <p:nvPr>
            <p:ph type="body" idx="1"/>
          </p:nvPr>
        </p:nvSpPr>
        <p:spPr>
          <a:xfrm>
            <a:off x="629841" y="1260872"/>
            <a:ext cx="7168243" cy="617934"/>
          </a:xfrm>
        </p:spPr>
        <p:txBody>
          <a:bodyPr/>
          <a:lstStyle/>
          <a:p>
            <a:r>
              <a:rPr lang="en-US" dirty="0"/>
              <a:t>What </a:t>
            </a:r>
            <a:r>
              <a:rPr lang="en-US" dirty="0" smtClean="0"/>
              <a:t>Layouts might you create?</a:t>
            </a:r>
            <a:endParaRPr lang="en-US" dirty="0"/>
          </a:p>
        </p:txBody>
      </p:sp>
      <p:sp>
        <p:nvSpPr>
          <p:cNvPr id="13" name="Text Placeholder 12"/>
          <p:cNvSpPr>
            <a:spLocks noGrp="1"/>
          </p:cNvSpPr>
          <p:nvPr>
            <p:ph type="body" sz="quarter" idx="3"/>
          </p:nvPr>
        </p:nvSpPr>
        <p:spPr>
          <a:xfrm>
            <a:off x="685800" y="2843921"/>
            <a:ext cx="6012951" cy="617934"/>
          </a:xfrm>
        </p:spPr>
        <p:txBody>
          <a:bodyPr/>
          <a:lstStyle/>
          <a:p>
            <a:r>
              <a:rPr lang="en-US" dirty="0" smtClean="0"/>
              <a:t>What pods might you put in the POA?</a:t>
            </a:r>
            <a:endParaRPr lang="en-US" dirty="0"/>
          </a:p>
        </p:txBody>
      </p:sp>
      <p:sp>
        <p:nvSpPr>
          <p:cNvPr id="3" name="Footer Placeholder 2"/>
          <p:cNvSpPr>
            <a:spLocks noGrp="1"/>
          </p:cNvSpPr>
          <p:nvPr>
            <p:ph type="ftr" sz="quarter" idx="11"/>
          </p:nvPr>
        </p:nvSpPr>
        <p:spPr/>
        <p:txBody>
          <a:bodyPr/>
          <a:lstStyle/>
          <a:p>
            <a:r>
              <a:rPr lang="en-US" dirty="0" smtClean="0"/>
              <a:t>© Karen Hyder and Hearing First, LLC. ALL RIGHTS RESERVED.</a:t>
            </a:r>
            <a:endParaRPr lang="en-US" dirty="0"/>
          </a:p>
        </p:txBody>
      </p:sp>
      <p:sp>
        <p:nvSpPr>
          <p:cNvPr id="4" name="Slide Number Placeholder 3"/>
          <p:cNvSpPr>
            <a:spLocks noGrp="1"/>
          </p:cNvSpPr>
          <p:nvPr>
            <p:ph type="sldNum" sz="quarter" idx="12"/>
          </p:nvPr>
        </p:nvSpPr>
        <p:spPr/>
        <p:txBody>
          <a:bodyPr/>
          <a:lstStyle/>
          <a:p>
            <a:fld id="{E1B8C671-DF1A-DC4F-B260-63505B56157A}" type="slidenum">
              <a:rPr lang="en-US" smtClean="0"/>
              <a:t>30</a:t>
            </a:fld>
            <a:endParaRPr lang="en-US"/>
          </a:p>
        </p:txBody>
      </p:sp>
      <p:sp>
        <p:nvSpPr>
          <p:cNvPr id="11" name="TextBox 10"/>
          <p:cNvSpPr txBox="1"/>
          <p:nvPr/>
        </p:nvSpPr>
        <p:spPr>
          <a:xfrm>
            <a:off x="5377311" y="1601807"/>
            <a:ext cx="1080639" cy="276999"/>
          </a:xfrm>
          <a:prstGeom prst="rect">
            <a:avLst/>
          </a:prstGeom>
          <a:solidFill>
            <a:srgbClr val="96D1D2"/>
          </a:solidFill>
        </p:spPr>
        <p:txBody>
          <a:bodyPr wrap="square">
            <a:spAutoFit/>
          </a:bodyPr>
          <a:lstStyle/>
          <a:p>
            <a:pPr>
              <a:defRPr/>
            </a:pPr>
            <a:r>
              <a:rPr lang="en-US" sz="1200" b="1" dirty="0" smtClean="0"/>
              <a:t>Type in Chat</a:t>
            </a:r>
            <a:endParaRPr lang="en-US" sz="1200" b="1" dirty="0"/>
          </a:p>
        </p:txBody>
      </p:sp>
      <p:sp>
        <p:nvSpPr>
          <p:cNvPr id="15" name="TextBox 14"/>
          <p:cNvSpPr txBox="1"/>
          <p:nvPr/>
        </p:nvSpPr>
        <p:spPr>
          <a:xfrm>
            <a:off x="5377310" y="3144180"/>
            <a:ext cx="1080639" cy="276999"/>
          </a:xfrm>
          <a:prstGeom prst="rect">
            <a:avLst/>
          </a:prstGeom>
          <a:solidFill>
            <a:srgbClr val="96D1D2"/>
          </a:solidFill>
        </p:spPr>
        <p:txBody>
          <a:bodyPr wrap="square">
            <a:spAutoFit/>
          </a:bodyPr>
          <a:lstStyle/>
          <a:p>
            <a:pPr>
              <a:defRPr/>
            </a:pPr>
            <a:r>
              <a:rPr lang="en-US" sz="1200" b="1" dirty="0" smtClean="0"/>
              <a:t>Type in Chat</a:t>
            </a:r>
            <a:endParaRPr lang="en-US" sz="1200" b="1" dirty="0"/>
          </a:p>
        </p:txBody>
      </p:sp>
    </p:spTree>
    <p:extLst>
      <p:ext uri="{BB962C8B-B14F-4D97-AF65-F5344CB8AC3E}">
        <p14:creationId xmlns:p14="http://schemas.microsoft.com/office/powerpoint/2010/main" val="27400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9">
                                            <p:txEl>
                                              <p:pRg st="0" end="0"/>
                                            </p:txEl>
                                          </p:spTgt>
                                        </p:tgtEl>
                                      </p:cBhvr>
                                    </p:animEffect>
                                    <p:set>
                                      <p:cBhvr>
                                        <p:cTn id="11" dur="1" fill="hold">
                                          <p:stCondLst>
                                            <p:cond delay="499"/>
                                          </p:stCondLst>
                                        </p:cTn>
                                        <p:tgtEl>
                                          <p:spTgt spid="9">
                                            <p:txEl>
                                              <p:pRg st="0" end="0"/>
                                            </p:txEl>
                                          </p:spTgt>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P spid="11"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dirty="0" smtClean="0"/>
              <a:t>Using Breakouts</a:t>
            </a:r>
            <a:endParaRPr lang="en-US" altLang="en-US" dirty="0"/>
          </a:p>
        </p:txBody>
      </p:sp>
      <p:sp>
        <p:nvSpPr>
          <p:cNvPr id="95235" name="Content Placeholder 2"/>
          <p:cNvSpPr>
            <a:spLocks noGrp="1"/>
          </p:cNvSpPr>
          <p:nvPr>
            <p:ph sz="half" idx="1"/>
          </p:nvPr>
        </p:nvSpPr>
        <p:spPr>
          <a:xfrm>
            <a:off x="628649" y="1143000"/>
            <a:ext cx="4282397" cy="3489723"/>
          </a:xfrm>
        </p:spPr>
        <p:txBody>
          <a:bodyPr>
            <a:normAutofit/>
          </a:bodyPr>
          <a:lstStyle/>
          <a:p>
            <a:r>
              <a:rPr lang="en-US" altLang="en-US" sz="1600" dirty="0" smtClean="0"/>
              <a:t>Create and setup breakout rooms</a:t>
            </a:r>
          </a:p>
          <a:p>
            <a:r>
              <a:rPr lang="en-US" altLang="en-US" sz="1600" dirty="0" smtClean="0"/>
              <a:t>Customize with Share and Chat pods. Add instructions to Notes pods.</a:t>
            </a:r>
          </a:p>
          <a:p>
            <a:r>
              <a:rPr lang="en-US" altLang="en-US" sz="1600" dirty="0" smtClean="0"/>
              <a:t>Move names into sub groups</a:t>
            </a:r>
          </a:p>
          <a:p>
            <a:r>
              <a:rPr lang="en-US" altLang="en-US" sz="1600" dirty="0" smtClean="0"/>
              <a:t>Click Start button</a:t>
            </a:r>
          </a:p>
          <a:p>
            <a:r>
              <a:rPr lang="en-US" altLang="en-US" sz="1600" dirty="0" smtClean="0"/>
              <a:t>Visit session rooms</a:t>
            </a:r>
          </a:p>
          <a:p>
            <a:r>
              <a:rPr lang="en-US" altLang="en-US" sz="1600" dirty="0" smtClean="0"/>
              <a:t>Send Broadcast messages</a:t>
            </a:r>
          </a:p>
          <a:p>
            <a:r>
              <a:rPr lang="en-US" altLang="en-US" sz="1600" dirty="0" smtClean="0"/>
              <a:t>Click End</a:t>
            </a:r>
          </a:p>
          <a:p>
            <a:r>
              <a:rPr lang="en-US" altLang="en-US" sz="1600" dirty="0" smtClean="0"/>
              <a:t>All telephone audio lines must be merged with Attendee logins first!</a:t>
            </a:r>
            <a:endParaRPr lang="en-US" altLang="en-US"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sp>
        <p:nvSpPr>
          <p:cNvPr id="2" name="Rectangle 1"/>
          <p:cNvSpPr/>
          <p:nvPr/>
        </p:nvSpPr>
        <p:spPr>
          <a:xfrm>
            <a:off x="859980" y="4457368"/>
            <a:ext cx="3540570" cy="507831"/>
          </a:xfrm>
          <a:prstGeom prst="rect">
            <a:avLst/>
          </a:prstGeom>
        </p:spPr>
        <p:txBody>
          <a:bodyPr wrap="square">
            <a:spAutoFit/>
          </a:bodyPr>
          <a:lstStyle/>
          <a:p>
            <a:r>
              <a:rPr lang="en-US" dirty="0" smtClean="0"/>
              <a:t>More info. </a:t>
            </a:r>
            <a:r>
              <a:rPr lang="en-US" dirty="0" smtClean="0">
                <a:hlinkClick r:id="rId4"/>
              </a:rPr>
              <a:t>https</a:t>
            </a:r>
            <a:r>
              <a:rPr lang="en-US" dirty="0">
                <a:hlinkClick r:id="rId4"/>
              </a:rPr>
              <a:t>://helpx.adobe.com/adobe-connect/using/breakout-rooms.html</a:t>
            </a:r>
            <a:endParaRPr lang="en-US" dirty="0"/>
          </a:p>
        </p:txBody>
      </p:sp>
      <p:sp>
        <p:nvSpPr>
          <p:cNvPr id="9" name="Slide Number Placeholder 3"/>
          <p:cNvSpPr>
            <a:spLocks noGrp="1"/>
          </p:cNvSpPr>
          <p:nvPr>
            <p:ph type="sldNum" sz="quarter" idx="12"/>
          </p:nvPr>
        </p:nvSpPr>
        <p:spPr>
          <a:xfrm>
            <a:off x="6457950" y="4635966"/>
            <a:ext cx="2057400" cy="273844"/>
          </a:xfrm>
        </p:spPr>
        <p:txBody>
          <a:bodyPr/>
          <a:lstStyle/>
          <a:p>
            <a:fld id="{E1B8C671-DF1A-DC4F-B260-63505B56157A}" type="slidenum">
              <a:rPr lang="en-US" smtClean="0"/>
              <a:t>31</a:t>
            </a:fld>
            <a:endParaRPr lang="en-US"/>
          </a:p>
        </p:txBody>
      </p:sp>
      <p:pic>
        <p:nvPicPr>
          <p:cNvPr id="3" name="Picture 2"/>
          <p:cNvPicPr>
            <a:picLocks noChangeAspect="1"/>
          </p:cNvPicPr>
          <p:nvPr/>
        </p:nvPicPr>
        <p:blipFill>
          <a:blip r:embed="rId5"/>
          <a:stretch>
            <a:fillRect/>
          </a:stretch>
        </p:blipFill>
        <p:spPr>
          <a:xfrm>
            <a:off x="5292090" y="133350"/>
            <a:ext cx="2331720" cy="4876800"/>
          </a:xfrm>
          <a:prstGeom prst="rect">
            <a:avLst/>
          </a:prstGeom>
        </p:spPr>
      </p:pic>
    </p:spTree>
    <p:extLst>
      <p:ext uri="{BB962C8B-B14F-4D97-AF65-F5344CB8AC3E}">
        <p14:creationId xmlns:p14="http://schemas.microsoft.com/office/powerpoint/2010/main" val="1077725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Karen Hyder and Hearing First, LLC. ALL RIGHTS RESERVED.</a:t>
            </a:r>
            <a:endParaRPr lang="en-US"/>
          </a:p>
        </p:txBody>
      </p:sp>
      <p:sp>
        <p:nvSpPr>
          <p:cNvPr id="4" name="Slide Number Placeholder 3"/>
          <p:cNvSpPr>
            <a:spLocks noGrp="1"/>
          </p:cNvSpPr>
          <p:nvPr>
            <p:ph type="sldNum" sz="quarter" idx="12"/>
          </p:nvPr>
        </p:nvSpPr>
        <p:spPr/>
        <p:txBody>
          <a:bodyPr/>
          <a:lstStyle/>
          <a:p>
            <a:fld id="{E1B8C671-DF1A-DC4F-B260-63505B56157A}" type="slidenum">
              <a:rPr lang="en-US" smtClean="0"/>
              <a:t>32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50" y="3243"/>
            <a:ext cx="8253254" cy="4632723"/>
          </a:xfrm>
          <a:prstGeom prst="rect">
            <a:avLst/>
          </a:prstGeom>
          <a:ln>
            <a:solidFill>
              <a:schemeClr val="bg1"/>
            </a:solidFill>
          </a:ln>
        </p:spPr>
      </p:pic>
    </p:spTree>
    <p:extLst>
      <p:ext uri="{BB962C8B-B14F-4D97-AF65-F5344CB8AC3E}">
        <p14:creationId xmlns:p14="http://schemas.microsoft.com/office/powerpoint/2010/main" val="399621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t>© Hearing First, LLC. ALL RIGHTS RESERVED.</a:t>
            </a:r>
            <a:endParaRPr lang="en-US" dirty="0"/>
          </a:p>
        </p:txBody>
      </p:sp>
      <p:sp>
        <p:nvSpPr>
          <p:cNvPr id="4" name="Slide Number Placeholder 3"/>
          <p:cNvSpPr>
            <a:spLocks noGrp="1"/>
          </p:cNvSpPr>
          <p:nvPr>
            <p:ph type="sldNum" sz="quarter" idx="12"/>
          </p:nvPr>
        </p:nvSpPr>
        <p:spPr/>
        <p:txBody>
          <a:bodyPr/>
          <a:lstStyle/>
          <a:p>
            <a:fld id="{E1B8C671-DF1A-DC4F-B260-63505B56157A}" type="slidenum">
              <a:rPr lang="en-US" smtClean="0"/>
              <a:t>33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844"/>
            <a:ext cx="7886700" cy="42846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9" y="4284467"/>
            <a:ext cx="579221" cy="548033"/>
          </a:xfrm>
          <a:prstGeom prst="rect">
            <a:avLst/>
          </a:prstGeom>
        </p:spPr>
      </p:pic>
    </p:spTree>
    <p:extLst>
      <p:ext uri="{BB962C8B-B14F-4D97-AF65-F5344CB8AC3E}">
        <p14:creationId xmlns:p14="http://schemas.microsoft.com/office/powerpoint/2010/main" val="2050657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 links</a:t>
            </a:r>
            <a:endParaRPr lang="en-US" dirty="0"/>
          </a:p>
        </p:txBody>
      </p:sp>
      <p:sp>
        <p:nvSpPr>
          <p:cNvPr id="4" name="Content Placeholder 3"/>
          <p:cNvSpPr>
            <a:spLocks noGrp="1"/>
          </p:cNvSpPr>
          <p:nvPr>
            <p:ph idx="1"/>
          </p:nvPr>
        </p:nvSpPr>
        <p:spPr>
          <a:xfrm>
            <a:off x="628650" y="1369219"/>
            <a:ext cx="7886700" cy="3263504"/>
          </a:xfrm>
        </p:spPr>
        <p:txBody>
          <a:bodyPr>
            <a:normAutofit/>
          </a:bodyPr>
          <a:lstStyle/>
          <a:p>
            <a:r>
              <a:rPr lang="en-US" altLang="en-US" dirty="0" smtClean="0"/>
              <a:t>Adobe </a:t>
            </a:r>
            <a:r>
              <a:rPr lang="en-US" altLang="en-US" dirty="0"/>
              <a:t>Connect </a:t>
            </a:r>
            <a:r>
              <a:rPr lang="en-US" dirty="0" smtClean="0"/>
              <a:t>Self </a:t>
            </a:r>
            <a:r>
              <a:rPr lang="en-US" dirty="0"/>
              <a:t>test </a:t>
            </a:r>
            <a:r>
              <a:rPr lang="en-US" dirty="0" smtClean="0"/>
              <a:t>(send to participants with login de</a:t>
            </a:r>
            <a:r>
              <a:rPr lang="en-US" dirty="0"/>
              <a:t>ta</a:t>
            </a:r>
            <a:r>
              <a:rPr lang="en-US" dirty="0" smtClean="0"/>
              <a:t>ils) </a:t>
            </a:r>
            <a:r>
              <a:rPr lang="en-US" u="sng" dirty="0" smtClean="0"/>
              <a:t>https://[yourdomain].adobeconnect.com/common/help/en/support/meeting_test.htm </a:t>
            </a:r>
            <a:endParaRPr lang="en-US" dirty="0" smtClean="0"/>
          </a:p>
          <a:p>
            <a:r>
              <a:rPr lang="en-US" dirty="0" smtClean="0"/>
              <a:t>Adobe </a:t>
            </a:r>
            <a:r>
              <a:rPr lang="en-US" dirty="0"/>
              <a:t>Connect system </a:t>
            </a:r>
            <a:r>
              <a:rPr lang="en-US" dirty="0" smtClean="0"/>
              <a:t>status </a:t>
            </a:r>
            <a:r>
              <a:rPr lang="en-US" dirty="0" smtClean="0">
                <a:hlinkClick r:id="rId2"/>
              </a:rPr>
              <a:t>https://status.adobe.com/products/3011</a:t>
            </a:r>
            <a:endParaRPr lang="en-US" dirty="0" smtClean="0"/>
          </a:p>
          <a:p>
            <a:r>
              <a:rPr lang="en-US" dirty="0"/>
              <a:t>Find free and licensable </a:t>
            </a:r>
            <a:r>
              <a:rPr lang="en-US" dirty="0" smtClean="0"/>
              <a:t>apps to load into pods </a:t>
            </a:r>
            <a:r>
              <a:rPr lang="en-US" dirty="0" smtClean="0">
                <a:hlinkClick r:id="rId3"/>
              </a:rPr>
              <a:t>https</a:t>
            </a:r>
            <a:r>
              <a:rPr lang="en-US" dirty="0">
                <a:hlinkClick r:id="rId3"/>
              </a:rPr>
              <a:t>://www.adobe.com/products/adobeconnect/apps.html</a:t>
            </a:r>
            <a:endParaRPr lang="en-US" dirty="0"/>
          </a:p>
          <a:p>
            <a:endParaRPr lang="en-US" dirty="0" smtClean="0"/>
          </a:p>
          <a:p>
            <a:pPr marL="0" indent="0">
              <a:buNone/>
            </a:pPr>
            <a:endParaRPr lang="en-US" dirty="0" smtClean="0"/>
          </a:p>
        </p:txBody>
      </p:sp>
      <p:sp>
        <p:nvSpPr>
          <p:cNvPr id="2" name="Rectangle 1"/>
          <p:cNvSpPr/>
          <p:nvPr/>
        </p:nvSpPr>
        <p:spPr>
          <a:xfrm>
            <a:off x="1557338" y="3871614"/>
            <a:ext cx="6497053"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Pro tip</a:t>
            </a:r>
            <a:r>
              <a:rPr lang="en-US" sz="1400" dirty="0">
                <a:latin typeface="Arial" panose="020B0604020202020204" pitchFamily="34" charset="0"/>
                <a:cs typeface="Arial" panose="020B0604020202020204" pitchFamily="34" charset="0"/>
              </a:rPr>
              <a:t>: Add </a:t>
            </a:r>
            <a:r>
              <a:rPr lang="en-US" sz="1400" dirty="0">
                <a:solidFill>
                  <a:srgbClr val="006699"/>
                </a:solidFill>
                <a:latin typeface="Arial" panose="020B0604020202020204" pitchFamily="34" charset="0"/>
                <a:cs typeface="Arial" panose="020B0604020202020204" pitchFamily="34" charset="0"/>
              </a:rPr>
              <a:t>/?proto=true</a:t>
            </a:r>
            <a:r>
              <a:rPr lang="en-US" sz="1400" dirty="0">
                <a:latin typeface="Arial" panose="020B0604020202020204" pitchFamily="34" charset="0"/>
                <a:cs typeface="Arial" panose="020B0604020202020204" pitchFamily="34" charset="0"/>
              </a:rPr>
              <a:t> to force open AC app rather than browser.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37" y="4437268"/>
            <a:ext cx="579221" cy="548033"/>
          </a:xfrm>
          <a:prstGeom prst="rect">
            <a:avLst/>
          </a:prstGeom>
        </p:spPr>
      </p:pic>
    </p:spTree>
    <p:extLst>
      <p:ext uri="{BB962C8B-B14F-4D97-AF65-F5344CB8AC3E}">
        <p14:creationId xmlns:p14="http://schemas.microsoft.com/office/powerpoint/2010/main" val="12267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time announcer</a:t>
            </a:r>
          </a:p>
        </p:txBody>
      </p:sp>
      <p:sp>
        <p:nvSpPr>
          <p:cNvPr id="3" name="Content Placeholder 2"/>
          <p:cNvSpPr>
            <a:spLocks noGrp="1"/>
          </p:cNvSpPr>
          <p:nvPr>
            <p:ph idx="1"/>
          </p:nvPr>
        </p:nvSpPr>
        <p:spPr>
          <a:xfrm>
            <a:off x="628650" y="1369219"/>
            <a:ext cx="7886700" cy="1031081"/>
          </a:xfrm>
        </p:spPr>
        <p:txBody>
          <a:bodyPr/>
          <a:lstStyle/>
          <a:p>
            <a:r>
              <a:rPr lang="en-US" dirty="0">
                <a:hlinkClick r:id="rId2"/>
              </a:rPr>
              <a:t>https://</a:t>
            </a:r>
            <a:r>
              <a:rPr lang="en-US" dirty="0" smtClean="0">
                <a:hlinkClick r:id="rId2"/>
              </a:rPr>
              <a:t>www.timeanddate.com/worldclock/fixedtime.html?msg=IABL+115%3A+Leveraging+Adobe+Connect+for+Successful+Blended+Learning%3A+A+Case+Study&amp;iso=20200422T21&amp;p1=179&amp;am=45</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 Karen Hyder and Hearing First, LLC. ALL RIGHTS RESERVED.</a:t>
            </a:r>
            <a:endParaRPr lang="en-US"/>
          </a:p>
        </p:txBody>
      </p:sp>
      <p:sp>
        <p:nvSpPr>
          <p:cNvPr id="5" name="Slide Number Placeholder 4"/>
          <p:cNvSpPr>
            <a:spLocks noGrp="1"/>
          </p:cNvSpPr>
          <p:nvPr>
            <p:ph type="sldNum" sz="quarter" idx="12"/>
          </p:nvPr>
        </p:nvSpPr>
        <p:spPr/>
        <p:txBody>
          <a:bodyPr/>
          <a:lstStyle/>
          <a:p>
            <a:fld id="{E1B8C671-DF1A-DC4F-B260-63505B56157A}" type="slidenum">
              <a:rPr lang="en-US" smtClean="0"/>
              <a:t>35</a:t>
            </a:fld>
            <a:endParaRPr lang="en-US"/>
          </a:p>
        </p:txBody>
      </p:sp>
      <p:sp>
        <p:nvSpPr>
          <p:cNvPr id="6" name="Content Placeholder 2"/>
          <p:cNvSpPr txBox="1">
            <a:spLocks/>
          </p:cNvSpPr>
          <p:nvPr/>
        </p:nvSpPr>
        <p:spPr>
          <a:xfrm>
            <a:off x="628650" y="2481268"/>
            <a:ext cx="7886700" cy="369092"/>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smtClean="0"/>
              <a:t>Shortened by Bit.ly </a:t>
            </a:r>
            <a:r>
              <a:rPr lang="en-US" dirty="0" smtClean="0">
                <a:hlinkClick r:id="rId3"/>
              </a:rPr>
              <a:t>https</a:t>
            </a:r>
            <a:r>
              <a:rPr lang="en-US" dirty="0">
                <a:hlinkClick r:id="rId3"/>
              </a:rPr>
              <a:t>://</a:t>
            </a:r>
            <a:r>
              <a:rPr lang="en-US" dirty="0" smtClean="0">
                <a:hlinkClick r:id="rId3"/>
              </a:rPr>
              <a:t>bit.ly/3bAkzgh</a:t>
            </a:r>
            <a:r>
              <a:rPr lang="en-US" dirty="0" smtClean="0"/>
              <a:t> </a:t>
            </a:r>
            <a:endParaRPr lang="en-US" dirty="0"/>
          </a:p>
        </p:txBody>
      </p:sp>
      <p:sp>
        <p:nvSpPr>
          <p:cNvPr id="7" name="Content Placeholder 2"/>
          <p:cNvSpPr txBox="1">
            <a:spLocks/>
          </p:cNvSpPr>
          <p:nvPr/>
        </p:nvSpPr>
        <p:spPr>
          <a:xfrm>
            <a:off x="628650" y="3582758"/>
            <a:ext cx="7886700" cy="369092"/>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hlinkClick r:id="rId4"/>
              </a:rPr>
              <a:t>https://bitly.com/</a:t>
            </a:r>
            <a:r>
              <a:rPr lang="en-US" dirty="0" smtClean="0"/>
              <a:t> </a:t>
            </a:r>
            <a:endParaRPr lang="en-US" dirty="0"/>
          </a:p>
        </p:txBody>
      </p:sp>
      <p:sp>
        <p:nvSpPr>
          <p:cNvPr id="8" name="Title 1"/>
          <p:cNvSpPr txBox="1">
            <a:spLocks/>
          </p:cNvSpPr>
          <p:nvPr/>
        </p:nvSpPr>
        <p:spPr>
          <a:xfrm>
            <a:off x="628650" y="2810123"/>
            <a:ext cx="7886700" cy="994172"/>
          </a:xfrm>
          <a:prstGeom prst="rect">
            <a:avLst/>
          </a:prstGeom>
        </p:spPr>
        <p:txBody>
          <a:bodyPr vert="horz" lIns="91440" tIns="45720" rIns="91440" bIns="45720" rtlCol="0" anchor="ctr">
            <a:normAutofit/>
          </a:bodyPr>
          <a:lstStyle>
            <a:lvl1pPr algn="l" defTabSz="685789" rtl="0" eaLnBrk="1" latinLnBrk="0" hangingPunct="1">
              <a:lnSpc>
                <a:spcPct val="90000"/>
              </a:lnSpc>
              <a:spcBef>
                <a:spcPct val="0"/>
              </a:spcBef>
              <a:buNone/>
              <a:defRPr sz="2250" b="0" i="0" kern="1200">
                <a:solidFill>
                  <a:srgbClr val="EC5F42"/>
                </a:solidFill>
                <a:latin typeface="Arial Black" charset="0"/>
                <a:ea typeface="Arial Black" charset="0"/>
                <a:cs typeface="Arial Black" charset="0"/>
              </a:defRPr>
            </a:lvl1pPr>
          </a:lstStyle>
          <a:p>
            <a:r>
              <a:rPr lang="en-US" dirty="0" smtClean="0"/>
              <a:t>Bit.ly </a:t>
            </a:r>
            <a:endParaRPr lang="en-US" dirty="0"/>
          </a:p>
        </p:txBody>
      </p:sp>
    </p:spTree>
    <p:extLst>
      <p:ext uri="{BB962C8B-B14F-4D97-AF65-F5344CB8AC3E}">
        <p14:creationId xmlns:p14="http://schemas.microsoft.com/office/powerpoint/2010/main" val="2911338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a:t>
            </a:r>
            <a:r>
              <a:rPr lang="en-US" dirty="0"/>
              <a:t>we wish we had known before we </a:t>
            </a:r>
            <a:r>
              <a:rPr lang="en-US" dirty="0" smtClean="0"/>
              <a:t>started</a:t>
            </a:r>
            <a:endParaRPr lang="en-US" dirty="0"/>
          </a:p>
        </p:txBody>
      </p:sp>
      <p:sp>
        <p:nvSpPr>
          <p:cNvPr id="8" name="Content Placeholder 7"/>
          <p:cNvSpPr>
            <a:spLocks noGrp="1"/>
          </p:cNvSpPr>
          <p:nvPr>
            <p:ph idx="1"/>
          </p:nvPr>
        </p:nvSpPr>
        <p:spPr>
          <a:xfrm>
            <a:off x="628650" y="1369219"/>
            <a:ext cx="3943350" cy="3263504"/>
          </a:xfrm>
        </p:spPr>
        <p:txBody>
          <a:bodyPr>
            <a:normAutofit/>
          </a:bodyPr>
          <a:lstStyle/>
          <a:p>
            <a:r>
              <a:rPr lang="en-US" sz="1600" dirty="0"/>
              <a:t>Participants need to unlearn </a:t>
            </a:r>
            <a:r>
              <a:rPr lang="en-US" sz="1600" dirty="0" smtClean="0"/>
              <a:t>habits </a:t>
            </a:r>
            <a:r>
              <a:rPr lang="en-US" sz="1600" dirty="0"/>
              <a:t>and commit to </a:t>
            </a:r>
            <a:r>
              <a:rPr lang="en-US" sz="1600" dirty="0" smtClean="0"/>
              <a:t>this </a:t>
            </a:r>
            <a:r>
              <a:rPr lang="en-US" sz="1600" dirty="0"/>
              <a:t>new model</a:t>
            </a:r>
            <a:r>
              <a:rPr lang="en-US" sz="1600" dirty="0" smtClean="0"/>
              <a:t>. </a:t>
            </a:r>
            <a:endParaRPr lang="en-US" sz="1600" dirty="0"/>
          </a:p>
          <a:p>
            <a:r>
              <a:rPr lang="en-US" sz="1600" dirty="0" smtClean="0"/>
              <a:t>Participants are inexperienced with technology, using array of devices and from every location. Many </a:t>
            </a:r>
            <a:r>
              <a:rPr lang="en-US" sz="1600" dirty="0" smtClean="0"/>
              <a:t>on </a:t>
            </a:r>
            <a:r>
              <a:rPr lang="en-US" sz="1600" dirty="0" err="1" smtClean="0"/>
              <a:t>WiFi</a:t>
            </a:r>
            <a:r>
              <a:rPr lang="en-US" sz="1600" dirty="0"/>
              <a:t>.</a:t>
            </a:r>
            <a:r>
              <a:rPr lang="en-US" sz="1600" dirty="0" smtClean="0"/>
              <a:t> </a:t>
            </a:r>
            <a:r>
              <a:rPr lang="en-US" sz="1600" dirty="0"/>
              <a:t>Very few use headsets</a:t>
            </a:r>
            <a:r>
              <a:rPr lang="en-US" sz="1600" dirty="0" smtClean="0"/>
              <a:t>. Not interested in Orientation sessions. </a:t>
            </a:r>
            <a:endParaRPr lang="en-US" sz="1600" dirty="0"/>
          </a:p>
          <a:p>
            <a:r>
              <a:rPr lang="en-US" sz="1600" dirty="0" smtClean="0"/>
              <a:t>Breakout rooms unnecessary for learning outcomes.</a:t>
            </a:r>
          </a:p>
          <a:p>
            <a:endParaRPr lang="en-US" sz="1600" dirty="0" smtClean="0"/>
          </a:p>
          <a:p>
            <a:endParaRPr lang="en-US" sz="1600" dirty="0"/>
          </a:p>
          <a:p>
            <a:pPr marL="0" indent="0">
              <a:buNone/>
            </a:pPr>
            <a:endParaRPr lang="en-US" sz="1600" dirty="0"/>
          </a:p>
        </p:txBody>
      </p:sp>
      <p:sp>
        <p:nvSpPr>
          <p:cNvPr id="7" name="Slide Number Placeholder 6"/>
          <p:cNvSpPr>
            <a:spLocks noGrp="1"/>
          </p:cNvSpPr>
          <p:nvPr>
            <p:ph type="sldNum" sz="quarter" idx="12"/>
          </p:nvPr>
        </p:nvSpPr>
        <p:spPr/>
        <p:txBody>
          <a:bodyPr/>
          <a:lstStyle/>
          <a:p>
            <a:fld id="{E1B8C671-DF1A-DC4F-B260-63505B56157A}" type="slidenum">
              <a:rPr lang="en-US" smtClean="0"/>
              <a:t>36</a:t>
            </a:fld>
            <a:endParaRPr lang="en-US"/>
          </a:p>
        </p:txBody>
      </p:sp>
      <p:sp>
        <p:nvSpPr>
          <p:cNvPr id="3" name="Footer Placeholder 2"/>
          <p:cNvSpPr>
            <a:spLocks noGrp="1"/>
          </p:cNvSpPr>
          <p:nvPr>
            <p:ph type="ftr" sz="quarter" idx="11"/>
          </p:nvPr>
        </p:nvSpPr>
        <p:spPr/>
        <p:txBody>
          <a:bodyPr/>
          <a:lstStyle/>
          <a:p>
            <a:r>
              <a:rPr lang="en-US" dirty="0" smtClean="0"/>
              <a:t>© Karen Hyder and Hearing First, LLC. ALL RIGHTS RESERVED.</a:t>
            </a:r>
            <a:endParaRPr lang="en-US" dirty="0"/>
          </a:p>
        </p:txBody>
      </p:sp>
      <p:sp>
        <p:nvSpPr>
          <p:cNvPr id="6" name="Content Placeholder 7"/>
          <p:cNvSpPr txBox="1">
            <a:spLocks/>
          </p:cNvSpPr>
          <p:nvPr/>
        </p:nvSpPr>
        <p:spPr>
          <a:xfrm>
            <a:off x="4572000" y="1369219"/>
            <a:ext cx="4017195" cy="3263504"/>
          </a:xfrm>
          <a:prstGeom prst="rect">
            <a:avLst/>
          </a:prstGeom>
        </p:spPr>
        <p:txBody>
          <a:bodyPr vert="horz" lIns="91440" tIns="45720" rIns="91440" bIns="45720" rtlCol="0">
            <a:normAutofit/>
          </a:bodyPr>
          <a:lstStyle>
            <a:lvl1pPr marL="171447" indent="-171447" algn="l" defTabSz="685789" rtl="0" eaLnBrk="1" latinLnBrk="0" hangingPunct="1">
              <a:lnSpc>
                <a:spcPct val="90000"/>
              </a:lnSpc>
              <a:spcBef>
                <a:spcPts val="750"/>
              </a:spcBef>
              <a:buFont typeface="Arial" panose="020B0604020202020204" pitchFamily="34" charset="0"/>
              <a:buChar char="•"/>
              <a:defRPr sz="1800" b="0" i="0" kern="1200">
                <a:solidFill>
                  <a:schemeClr val="tx1"/>
                </a:solidFill>
                <a:latin typeface="Arial" charset="0"/>
                <a:ea typeface="Arial" charset="0"/>
                <a:cs typeface="Arial" charset="0"/>
              </a:defRPr>
            </a:lvl1pPr>
            <a:lvl2pPr marL="514342" indent="-171447" algn="l" defTabSz="685789"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2pPr>
            <a:lvl3pPr marL="85723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3pPr>
            <a:lvl4pPr marL="1200130"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4pPr>
            <a:lvl5pPr marL="1543025" indent="-171447" algn="l" defTabSz="685789" rtl="0" eaLnBrk="1" latinLnBrk="0" hangingPunct="1">
              <a:lnSpc>
                <a:spcPct val="90000"/>
              </a:lnSpc>
              <a:spcBef>
                <a:spcPts val="375"/>
              </a:spcBef>
              <a:buFont typeface="Arial" panose="020B0604020202020204" pitchFamily="34" charset="0"/>
              <a:buChar char="•"/>
              <a:defRPr sz="1050" b="0" i="0" kern="1200">
                <a:solidFill>
                  <a:schemeClr val="tx1"/>
                </a:solidFill>
                <a:latin typeface="Arial" charset="0"/>
                <a:ea typeface="Arial" charset="0"/>
                <a:cs typeface="Arial" charset="0"/>
              </a:defRPr>
            </a:lvl5pPr>
            <a:lvl6pPr marL="1885919"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13"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7"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01" indent="-171447" algn="l" defTabSz="6857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smtClean="0">
                <a:solidFill>
                  <a:srgbClr val="296061"/>
                </a:solidFill>
              </a:rPr>
              <a:t>Motivate extrinsically with CEU </a:t>
            </a:r>
            <a:r>
              <a:rPr lang="en-US" sz="1600" dirty="0">
                <a:solidFill>
                  <a:srgbClr val="296061"/>
                </a:solidFill>
              </a:rPr>
              <a:t>requirements!</a:t>
            </a:r>
            <a:endParaRPr lang="en-US" sz="1600" dirty="0" smtClean="0">
              <a:solidFill>
                <a:srgbClr val="296061"/>
              </a:solidFill>
            </a:endParaRPr>
          </a:p>
          <a:p>
            <a:endParaRPr lang="en-US" sz="1600" dirty="0" smtClean="0">
              <a:solidFill>
                <a:srgbClr val="296061"/>
              </a:solidFill>
            </a:endParaRPr>
          </a:p>
          <a:p>
            <a:r>
              <a:rPr lang="en-US" sz="1600" dirty="0" smtClean="0">
                <a:solidFill>
                  <a:srgbClr val="296061"/>
                </a:solidFill>
              </a:rPr>
              <a:t>Offer technical tutorial</a:t>
            </a:r>
            <a:r>
              <a:rPr lang="en-US" sz="1600" dirty="0" smtClean="0">
                <a:solidFill>
                  <a:srgbClr val="296061"/>
                </a:solidFill>
              </a:rPr>
              <a:t> before </a:t>
            </a:r>
            <a:r>
              <a:rPr lang="en-US" sz="1600" dirty="0" smtClean="0">
                <a:solidFill>
                  <a:srgbClr val="296061"/>
                </a:solidFill>
              </a:rPr>
              <a:t>each live session.  Tech Chat pod </a:t>
            </a:r>
            <a:r>
              <a:rPr lang="en-US" sz="1600" dirty="0" smtClean="0">
                <a:solidFill>
                  <a:srgbClr val="296061"/>
                </a:solidFill>
              </a:rPr>
              <a:t>to assist </a:t>
            </a:r>
            <a:r>
              <a:rPr lang="en-US" sz="1600" dirty="0" smtClean="0">
                <a:solidFill>
                  <a:srgbClr val="296061"/>
                </a:solidFill>
              </a:rPr>
              <a:t>during live session. </a:t>
            </a:r>
            <a:endParaRPr lang="en-US" sz="1600" dirty="0" smtClean="0">
              <a:solidFill>
                <a:srgbClr val="296061"/>
              </a:solidFill>
            </a:endParaRPr>
          </a:p>
          <a:p>
            <a:endParaRPr lang="en-US" sz="1600" dirty="0" smtClean="0">
              <a:solidFill>
                <a:srgbClr val="296061"/>
              </a:solidFill>
            </a:endParaRPr>
          </a:p>
          <a:p>
            <a:r>
              <a:rPr lang="en-US" sz="1600" dirty="0" smtClean="0">
                <a:solidFill>
                  <a:srgbClr val="296061"/>
                </a:solidFill>
              </a:rPr>
              <a:t>Use r</a:t>
            </a:r>
            <a:r>
              <a:rPr lang="en-US" sz="1600" dirty="0" smtClean="0">
                <a:solidFill>
                  <a:srgbClr val="296061"/>
                </a:solidFill>
              </a:rPr>
              <a:t>obust video scenarios combined with </a:t>
            </a:r>
            <a:r>
              <a:rPr lang="en-US" sz="1600" dirty="0" smtClean="0">
                <a:solidFill>
                  <a:srgbClr val="296061"/>
                </a:solidFill>
              </a:rPr>
              <a:t>chat </a:t>
            </a:r>
            <a:r>
              <a:rPr lang="en-US" sz="1600" dirty="0">
                <a:solidFill>
                  <a:srgbClr val="296061"/>
                </a:solidFill>
              </a:rPr>
              <a:t>and </a:t>
            </a:r>
            <a:r>
              <a:rPr lang="en-US" sz="1600" dirty="0" smtClean="0">
                <a:solidFill>
                  <a:srgbClr val="296061"/>
                </a:solidFill>
              </a:rPr>
              <a:t>poll interactions</a:t>
            </a:r>
            <a:r>
              <a:rPr lang="en-US" sz="1600" dirty="0" smtClean="0">
                <a:solidFill>
                  <a:srgbClr val="296061"/>
                </a:solidFill>
              </a:rPr>
              <a:t>.</a:t>
            </a:r>
            <a:endParaRPr lang="en-US" sz="1600" dirty="0" smtClean="0">
              <a:solidFill>
                <a:srgbClr val="296061"/>
              </a:solidFill>
            </a:endParaRPr>
          </a:p>
          <a:p>
            <a:endParaRPr lang="en-US" sz="1600" dirty="0" smtClean="0">
              <a:solidFill>
                <a:srgbClr val="296061"/>
              </a:solidFill>
            </a:endParaRPr>
          </a:p>
          <a:p>
            <a:endParaRPr lang="en-US" sz="1600" dirty="0" smtClean="0">
              <a:solidFill>
                <a:srgbClr val="296061"/>
              </a:solidFill>
            </a:endParaRPr>
          </a:p>
          <a:p>
            <a:endParaRPr lang="en-US" sz="1600" dirty="0" smtClean="0">
              <a:solidFill>
                <a:srgbClr val="296061"/>
              </a:solidFill>
            </a:endParaRPr>
          </a:p>
          <a:p>
            <a:pPr marL="0" indent="0">
              <a:buFont typeface="Arial" panose="020B0604020202020204" pitchFamily="34" charset="0"/>
              <a:buNone/>
            </a:pPr>
            <a:endParaRPr lang="en-US" sz="1600" dirty="0">
              <a:solidFill>
                <a:srgbClr val="296061"/>
              </a:solidFill>
            </a:endParaRPr>
          </a:p>
        </p:txBody>
      </p:sp>
    </p:spTree>
    <p:extLst>
      <p:ext uri="{BB962C8B-B14F-4D97-AF65-F5344CB8AC3E}">
        <p14:creationId xmlns:p14="http://schemas.microsoft.com/office/powerpoint/2010/main" val="7137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Fall 2016</a:t>
            </a:r>
            <a:endParaRPr lang="en-US" dirty="0"/>
          </a:p>
        </p:txBody>
      </p:sp>
      <p:sp>
        <p:nvSpPr>
          <p:cNvPr id="6" name="Content Placeholder 5"/>
          <p:cNvSpPr>
            <a:spLocks noGrp="1"/>
          </p:cNvSpPr>
          <p:nvPr>
            <p:ph sz="half" idx="2"/>
          </p:nvPr>
        </p:nvSpPr>
        <p:spPr>
          <a:xfrm>
            <a:off x="629842" y="1268016"/>
            <a:ext cx="8122272" cy="3374231"/>
          </a:xfrm>
        </p:spPr>
        <p:txBody>
          <a:bodyPr/>
          <a:lstStyle/>
          <a:p>
            <a:r>
              <a:rPr lang="en-US" dirty="0" smtClean="0"/>
              <a:t>Over 50 </a:t>
            </a:r>
            <a:r>
              <a:rPr lang="en-US" dirty="0" smtClean="0">
                <a:hlinkClick r:id="rId3"/>
              </a:rPr>
              <a:t>live learning experience</a:t>
            </a:r>
            <a:r>
              <a:rPr lang="en-US" dirty="0" smtClean="0"/>
              <a:t> programs</a:t>
            </a:r>
          </a:p>
          <a:p>
            <a:r>
              <a:rPr lang="en-US" dirty="0" smtClean="0"/>
              <a:t>9,454 registrations</a:t>
            </a:r>
          </a:p>
          <a:p>
            <a:r>
              <a:rPr lang="en-US" dirty="0" smtClean="0"/>
              <a:t>Attendees from 66 countries</a:t>
            </a:r>
          </a:p>
          <a:p>
            <a:r>
              <a:rPr lang="en-US" dirty="0" smtClean="0"/>
              <a:t>4,640 </a:t>
            </a:r>
            <a:r>
              <a:rPr lang="en-US" dirty="0"/>
              <a:t>total </a:t>
            </a:r>
            <a:r>
              <a:rPr lang="en-US" dirty="0" smtClean="0"/>
              <a:t>CEUs </a:t>
            </a:r>
            <a:r>
              <a:rPr lang="en-US" dirty="0"/>
              <a:t>distributed</a:t>
            </a:r>
          </a:p>
        </p:txBody>
      </p:sp>
      <p:sp>
        <p:nvSpPr>
          <p:cNvPr id="4" name="Slide Number Placeholder 3"/>
          <p:cNvSpPr>
            <a:spLocks noGrp="1"/>
          </p:cNvSpPr>
          <p:nvPr>
            <p:ph type="sldNum" sz="quarter" idx="12"/>
          </p:nvPr>
        </p:nvSpPr>
        <p:spPr/>
        <p:txBody>
          <a:bodyPr/>
          <a:lstStyle/>
          <a:p>
            <a:fld id="{E1B8C671-DF1A-DC4F-B260-63505B56157A}" type="slidenum">
              <a:rPr lang="en-US" smtClean="0"/>
              <a:t>37</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033" y="2543252"/>
            <a:ext cx="3053833" cy="1595628"/>
          </a:xfrm>
          <a:prstGeom prst="rect">
            <a:avLst/>
          </a:prstGeom>
        </p:spPr>
      </p:pic>
      <p:sp>
        <p:nvSpPr>
          <p:cNvPr id="10" name="Footer Placeholder 9"/>
          <p:cNvSpPr>
            <a:spLocks noGrp="1"/>
          </p:cNvSpPr>
          <p:nvPr>
            <p:ph type="ftr" sz="quarter" idx="11"/>
          </p:nvPr>
        </p:nvSpPr>
        <p:spPr/>
        <p:txBody>
          <a:bodyPr/>
          <a:lstStyle/>
          <a:p>
            <a:r>
              <a:rPr lang="en-US" smtClean="0"/>
              <a:t>© Karen Hyder and Hearing First, LLC. ALL RIGHTS RESERVED.</a:t>
            </a:r>
            <a:endParaRPr lang="en-US"/>
          </a:p>
        </p:txBody>
      </p:sp>
    </p:spTree>
    <p:extLst>
      <p:ext uri="{BB962C8B-B14F-4D97-AF65-F5344CB8AC3E}">
        <p14:creationId xmlns:p14="http://schemas.microsoft.com/office/powerpoint/2010/main" val="2251419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312"/>
        <p:cNvGrpSpPr/>
        <p:nvPr/>
      </p:nvGrpSpPr>
      <p:grpSpPr>
        <a:xfrm>
          <a:off x="0" y="0"/>
          <a:ext cx="0" cy="0"/>
          <a:chOff x="0" y="0"/>
          <a:chExt cx="0" cy="0"/>
        </a:xfrm>
      </p:grpSpPr>
      <p:sp>
        <p:nvSpPr>
          <p:cNvPr id="314" name="Google Shape;314;p63"/>
          <p:cNvSpPr txBox="1">
            <a:spLocks noGrp="1"/>
          </p:cNvSpPr>
          <p:nvPr>
            <p:ph type="title"/>
          </p:nvPr>
        </p:nvSpPr>
        <p:spPr>
          <a:xfrm>
            <a:off x="628568" y="411762"/>
            <a:ext cx="7886911" cy="392349"/>
          </a:xfrm>
          <a:prstGeom prst="rect">
            <a:avLst/>
          </a:prstGeom>
        </p:spPr>
        <p:txBody>
          <a:bodyPr spcFirstLastPara="1" vert="horz" wrap="square" lIns="0" tIns="0" rIns="0" bIns="0" rtlCol="0" anchor="b" anchorCtr="0">
            <a:noAutofit/>
          </a:bodyPr>
          <a:lstStyle/>
          <a:p>
            <a:r>
              <a:rPr lang="en-US" dirty="0" smtClean="0">
                <a:solidFill>
                  <a:srgbClr val="EC5F42"/>
                </a:solidFill>
              </a:rPr>
              <a:t>Learner feedback</a:t>
            </a:r>
            <a:endParaRPr lang="en-US" dirty="0">
              <a:solidFill>
                <a:srgbClr val="EC5F42"/>
              </a:solidFill>
            </a:endParaRPr>
          </a:p>
        </p:txBody>
      </p:sp>
      <p:sp>
        <p:nvSpPr>
          <p:cNvPr id="3" name="Text Placeholder 2">
            <a:extLst>
              <a:ext uri="{FF2B5EF4-FFF2-40B4-BE49-F238E27FC236}">
                <a16:creationId xmlns="" xmlns:a16="http://schemas.microsoft.com/office/drawing/2014/main" id="{3A922D6D-34BB-4251-8C61-86DA0F036C87}"/>
              </a:ext>
            </a:extLst>
          </p:cNvPr>
          <p:cNvSpPr>
            <a:spLocks noGrp="1"/>
          </p:cNvSpPr>
          <p:nvPr>
            <p:ph type="body" idx="1"/>
          </p:nvPr>
        </p:nvSpPr>
        <p:spPr>
          <a:xfrm>
            <a:off x="628568" y="854717"/>
            <a:ext cx="7886911" cy="3405494"/>
          </a:xfrm>
        </p:spPr>
        <p:txBody>
          <a:bodyPr/>
          <a:lstStyle/>
          <a:p>
            <a:pPr marL="0" indent="0">
              <a:buNone/>
            </a:pPr>
            <a:r>
              <a:rPr lang="en-US" sz="1200" i="1" dirty="0" smtClean="0">
                <a:solidFill>
                  <a:schemeClr val="tx1"/>
                </a:solidFill>
                <a:latin typeface="Arial" panose="020B0604020202020204" pitchFamily="34" charset="0"/>
                <a:cs typeface="Arial" panose="020B0604020202020204" pitchFamily="34" charset="0"/>
              </a:rPr>
              <a:t>“I see how effective viewing videos of real sessions is to the learning experience - it gives a more understandable picture of how to do it, rather than just reading about it or being told how to do it. I feel, after seeing clinician-parent interactions in real sessions, that I could emulate the clinician in my own sessions.”</a:t>
            </a:r>
          </a:p>
          <a:p>
            <a:pPr marL="0" indent="0">
              <a:buNone/>
            </a:pPr>
            <a:endParaRPr lang="en-US" sz="1200" i="1" dirty="0" smtClean="0">
              <a:solidFill>
                <a:schemeClr val="tx1"/>
              </a:solidFill>
              <a:latin typeface="Arial" panose="020B0604020202020204" pitchFamily="34" charset="0"/>
              <a:cs typeface="Arial" panose="020B0604020202020204" pitchFamily="34" charset="0"/>
            </a:endParaRPr>
          </a:p>
          <a:p>
            <a:pPr marL="0" indent="0">
              <a:buNone/>
            </a:pPr>
            <a:r>
              <a:rPr lang="en-US" sz="1200" i="1" dirty="0" smtClean="0">
                <a:solidFill>
                  <a:schemeClr val="tx1"/>
                </a:solidFill>
                <a:latin typeface="Arial" panose="020B0604020202020204" pitchFamily="34" charset="0"/>
                <a:cs typeface="Arial" panose="020B0604020202020204" pitchFamily="34" charset="0"/>
              </a:rPr>
              <a:t>“I think the research that was shared was extremely insightful, and really practical for my practice. Knowing what is best practice and having data to back it up, was extremely effective about this experience.”</a:t>
            </a:r>
          </a:p>
          <a:p>
            <a:pPr marL="0" indent="0">
              <a:buNone/>
            </a:pPr>
            <a:endParaRPr lang="en-US" sz="1200" i="1" dirty="0" smtClean="0">
              <a:solidFill>
                <a:schemeClr val="tx1"/>
              </a:solidFill>
              <a:latin typeface="Arial" panose="020B0604020202020204" pitchFamily="34" charset="0"/>
              <a:cs typeface="Arial" panose="020B0604020202020204" pitchFamily="34" charset="0"/>
            </a:endParaRPr>
          </a:p>
          <a:p>
            <a:pPr marL="0" indent="0">
              <a:buNone/>
            </a:pPr>
            <a:r>
              <a:rPr lang="en-US" sz="1200" i="1" dirty="0" smtClean="0">
                <a:solidFill>
                  <a:schemeClr val="tx1"/>
                </a:solidFill>
                <a:latin typeface="Arial" panose="020B0604020202020204" pitchFamily="34" charset="0"/>
                <a:cs typeface="Arial" panose="020B0604020202020204" pitchFamily="34" charset="0"/>
              </a:rPr>
              <a:t>“It's amazing to me that these courses are free and so accessible even from other countries.  I truly wish I had the time to take every course! The length of time (4 weeks/10 hours) was perfect; the pre-learning was so helpful, the polls/questions kept us engaged and I’m never uncomfortable giving an answer even if it was wrong.”</a:t>
            </a:r>
          </a:p>
          <a:p>
            <a:pPr marL="0" indent="0">
              <a:buNone/>
            </a:pPr>
            <a:endParaRPr lang="en-US" sz="1200" i="1" dirty="0" smtClean="0">
              <a:solidFill>
                <a:schemeClr val="tx1"/>
              </a:solidFill>
              <a:latin typeface="Arial" panose="020B0604020202020204" pitchFamily="34" charset="0"/>
              <a:cs typeface="Arial" panose="020B0604020202020204" pitchFamily="34" charset="0"/>
            </a:endParaRPr>
          </a:p>
          <a:p>
            <a:pPr marL="0" indent="0">
              <a:buNone/>
            </a:pPr>
            <a:r>
              <a:rPr lang="en-US" sz="1200" i="1" dirty="0" smtClean="0">
                <a:solidFill>
                  <a:schemeClr val="tx1"/>
                </a:solidFill>
                <a:latin typeface="Arial" panose="020B0604020202020204" pitchFamily="34" charset="0"/>
                <a:cs typeface="Arial" panose="020B0604020202020204" pitchFamily="34" charset="0"/>
              </a:rPr>
              <a:t>“I really enjoyed this learning experience as a parent of a child with cochlear implants. I did not know much about the anatomy of the ear and was impressed with how detailed the information provided was. The research provided for the importance of early intervention was fascinating. I also enjoyed learning more about how hearing aids and cochlear implants work to provide sound to the individual</a:t>
            </a:r>
            <a:r>
              <a:rPr lang="en-US" sz="1200" i="1" dirty="0" smtClean="0">
                <a:solidFill>
                  <a:schemeClr val="tx1"/>
                </a:solidFill>
                <a:latin typeface="Arial" panose="020B0604020202020204" pitchFamily="34" charset="0"/>
                <a:cs typeface="Arial" panose="020B0604020202020204" pitchFamily="34" charset="0"/>
              </a:rPr>
              <a:t>.”</a:t>
            </a:r>
            <a:endParaRPr lang="en-US" sz="1200" i="1" dirty="0" smtClean="0">
              <a:solidFill>
                <a:schemeClr val="tx1"/>
              </a:solidFill>
              <a:latin typeface="Arial" panose="020B0604020202020204" pitchFamily="34" charset="0"/>
              <a:cs typeface="Arial" panose="020B0604020202020204" pitchFamily="34" charset="0"/>
            </a:endParaRPr>
          </a:p>
        </p:txBody>
      </p:sp>
      <p:sp>
        <p:nvSpPr>
          <p:cNvPr id="5" name="Footer Placeholder 2"/>
          <p:cNvSpPr txBox="1">
            <a:spLocks/>
          </p:cNvSpPr>
          <p:nvPr/>
        </p:nvSpPr>
        <p:spPr>
          <a:xfrm>
            <a:off x="628650" y="4632723"/>
            <a:ext cx="5486400" cy="273844"/>
          </a:xfrm>
          <a:prstGeom prst="rect">
            <a:avLst/>
          </a:prstGeom>
        </p:spPr>
        <p:txBody>
          <a:bodyPr/>
          <a:lstStyle>
            <a:defPPr>
              <a:defRPr lang="en-US"/>
            </a:defPPr>
            <a:lvl1pPr marL="0" algn="l" defTabSz="685651" rtl="0" eaLnBrk="1" latinLnBrk="0" hangingPunct="1">
              <a:defRPr sz="1350" kern="1200">
                <a:solidFill>
                  <a:schemeClr val="tx1"/>
                </a:solidFill>
                <a:latin typeface="+mn-lt"/>
                <a:ea typeface="+mn-ea"/>
                <a:cs typeface="+mn-cs"/>
              </a:defRPr>
            </a:lvl1pPr>
            <a:lvl2pPr marL="342826" algn="l" defTabSz="685651" rtl="0" eaLnBrk="1" latinLnBrk="0" hangingPunct="1">
              <a:defRPr sz="1350" kern="1200">
                <a:solidFill>
                  <a:schemeClr val="tx1"/>
                </a:solidFill>
                <a:latin typeface="+mn-lt"/>
                <a:ea typeface="+mn-ea"/>
                <a:cs typeface="+mn-cs"/>
              </a:defRPr>
            </a:lvl2pPr>
            <a:lvl3pPr marL="685651" algn="l" defTabSz="685651" rtl="0" eaLnBrk="1" latinLnBrk="0" hangingPunct="1">
              <a:defRPr sz="1350" kern="1200">
                <a:solidFill>
                  <a:schemeClr val="tx1"/>
                </a:solidFill>
                <a:latin typeface="+mn-lt"/>
                <a:ea typeface="+mn-ea"/>
                <a:cs typeface="+mn-cs"/>
              </a:defRPr>
            </a:lvl3pPr>
            <a:lvl4pPr marL="1028477" algn="l" defTabSz="685651" rtl="0" eaLnBrk="1" latinLnBrk="0" hangingPunct="1">
              <a:defRPr sz="1350" kern="1200">
                <a:solidFill>
                  <a:schemeClr val="tx1"/>
                </a:solidFill>
                <a:latin typeface="+mn-lt"/>
                <a:ea typeface="+mn-ea"/>
                <a:cs typeface="+mn-cs"/>
              </a:defRPr>
            </a:lvl4pPr>
            <a:lvl5pPr marL="1371303" algn="l" defTabSz="685651" rtl="0" eaLnBrk="1" latinLnBrk="0" hangingPunct="1">
              <a:defRPr sz="1350" kern="1200">
                <a:solidFill>
                  <a:schemeClr val="tx1"/>
                </a:solidFill>
                <a:latin typeface="+mn-lt"/>
                <a:ea typeface="+mn-ea"/>
                <a:cs typeface="+mn-cs"/>
              </a:defRPr>
            </a:lvl5pPr>
            <a:lvl6pPr marL="1714129" algn="l" defTabSz="685651" rtl="0" eaLnBrk="1" latinLnBrk="0" hangingPunct="1">
              <a:defRPr sz="1350" kern="1200">
                <a:solidFill>
                  <a:schemeClr val="tx1"/>
                </a:solidFill>
                <a:latin typeface="+mn-lt"/>
                <a:ea typeface="+mn-ea"/>
                <a:cs typeface="+mn-cs"/>
              </a:defRPr>
            </a:lvl6pPr>
            <a:lvl7pPr marL="2056954" algn="l" defTabSz="685651" rtl="0" eaLnBrk="1" latinLnBrk="0" hangingPunct="1">
              <a:defRPr sz="1350" kern="1200">
                <a:solidFill>
                  <a:schemeClr val="tx1"/>
                </a:solidFill>
                <a:latin typeface="+mn-lt"/>
                <a:ea typeface="+mn-ea"/>
                <a:cs typeface="+mn-cs"/>
              </a:defRPr>
            </a:lvl7pPr>
            <a:lvl8pPr marL="2399780" algn="l" defTabSz="685651" rtl="0" eaLnBrk="1" latinLnBrk="0" hangingPunct="1">
              <a:defRPr sz="1350" kern="1200">
                <a:solidFill>
                  <a:schemeClr val="tx1"/>
                </a:solidFill>
                <a:latin typeface="+mn-lt"/>
                <a:ea typeface="+mn-ea"/>
                <a:cs typeface="+mn-cs"/>
              </a:defRPr>
            </a:lvl8pPr>
            <a:lvl9pPr marL="2742606" algn="l" defTabSz="685651" rtl="0" eaLnBrk="1" latinLnBrk="0" hangingPunct="1">
              <a:defRPr sz="1350" kern="1200">
                <a:solidFill>
                  <a:schemeClr val="tx1"/>
                </a:solidFill>
                <a:latin typeface="+mn-lt"/>
                <a:ea typeface="+mn-ea"/>
                <a:cs typeface="+mn-cs"/>
              </a:defRPr>
            </a:lvl9pPr>
          </a:lstStyle>
          <a:p>
            <a:r>
              <a:rPr lang="en-US" sz="800" dirty="0" smtClean="0">
                <a:solidFill>
                  <a:schemeClr val="bg1">
                    <a:lumMod val="50000"/>
                  </a:schemeClr>
                </a:solidFill>
              </a:rPr>
              <a:t>© Hearing First, LLC. ALL RIGHTS RESERVED.</a:t>
            </a:r>
            <a:endParaRPr lang="en-US" sz="800" dirty="0">
              <a:solidFill>
                <a:schemeClr val="bg1">
                  <a:lumMod val="50000"/>
                </a:schemeClr>
              </a:solidFill>
            </a:endParaRPr>
          </a:p>
        </p:txBody>
      </p:sp>
    </p:spTree>
    <p:extLst>
      <p:ext uri="{BB962C8B-B14F-4D97-AF65-F5344CB8AC3E}">
        <p14:creationId xmlns:p14="http://schemas.microsoft.com/office/powerpoint/2010/main" val="3915838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takeaways will share and/or apply immediately?</a:t>
            </a:r>
            <a:endParaRPr lang="en-US" dirty="0"/>
          </a:p>
        </p:txBody>
      </p:sp>
      <p:sp>
        <p:nvSpPr>
          <p:cNvPr id="5" name="Slide Number Placeholder 4"/>
          <p:cNvSpPr>
            <a:spLocks noGrp="1"/>
          </p:cNvSpPr>
          <p:nvPr>
            <p:ph type="sldNum" sz="quarter" idx="12"/>
          </p:nvPr>
        </p:nvSpPr>
        <p:spPr/>
        <p:txBody>
          <a:bodyPr/>
          <a:lstStyle/>
          <a:p>
            <a:fld id="{DB93069B-B6E4-45E4-971F-8D9293416384}" type="slidenum">
              <a:rPr lang="en-US" smtClean="0"/>
              <a:t>39</a:t>
            </a:fld>
            <a:endParaRPr lang="en-US"/>
          </a:p>
        </p:txBody>
      </p:sp>
      <p:sp>
        <p:nvSpPr>
          <p:cNvPr id="6" name="TextBox 5"/>
          <p:cNvSpPr txBox="1"/>
          <p:nvPr/>
        </p:nvSpPr>
        <p:spPr>
          <a:xfrm>
            <a:off x="6626813" y="1227502"/>
            <a:ext cx="1080639" cy="276999"/>
          </a:xfrm>
          <a:prstGeom prst="rect">
            <a:avLst/>
          </a:prstGeom>
          <a:solidFill>
            <a:srgbClr val="96D1D2"/>
          </a:solidFill>
        </p:spPr>
        <p:txBody>
          <a:bodyPr wrap="square">
            <a:spAutoFit/>
          </a:bodyPr>
          <a:lstStyle/>
          <a:p>
            <a:pPr>
              <a:defRPr/>
            </a:pPr>
            <a:r>
              <a:rPr lang="en-US" sz="1200" b="1" dirty="0" smtClean="0"/>
              <a:t>Type in Chat</a:t>
            </a:r>
            <a:endParaRPr lang="en-US" sz="1200" b="1" dirty="0"/>
          </a:p>
        </p:txBody>
      </p:sp>
    </p:spTree>
    <p:extLst>
      <p:ext uri="{BB962C8B-B14F-4D97-AF65-F5344CB8AC3E}">
        <p14:creationId xmlns:p14="http://schemas.microsoft.com/office/powerpoint/2010/main" val="3480735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115: Leveraging Adobe Connect for Successful Blended Learning: A Case Study</a:t>
            </a:r>
            <a:endParaRPr lang="en-US" dirty="0"/>
          </a:p>
        </p:txBody>
      </p:sp>
      <p:sp>
        <p:nvSpPr>
          <p:cNvPr id="8" name="Text Placeholder 7"/>
          <p:cNvSpPr>
            <a:spLocks noGrp="1"/>
          </p:cNvSpPr>
          <p:nvPr>
            <p:ph type="body" sz="quarter" idx="3"/>
          </p:nvPr>
        </p:nvSpPr>
        <p:spPr/>
        <p:txBody>
          <a:bodyPr/>
          <a:lstStyle/>
          <a:p>
            <a:r>
              <a:rPr lang="en-US" smtClean="0"/>
              <a:t>In this session you'll learn:</a:t>
            </a:r>
            <a:endParaRPr lang="en-US" dirty="0"/>
          </a:p>
        </p:txBody>
      </p:sp>
      <p:sp>
        <p:nvSpPr>
          <p:cNvPr id="9" name="Content Placeholder 8"/>
          <p:cNvSpPr>
            <a:spLocks noGrp="1"/>
          </p:cNvSpPr>
          <p:nvPr>
            <p:ph sz="quarter" idx="4"/>
          </p:nvPr>
        </p:nvSpPr>
        <p:spPr/>
        <p:txBody>
          <a:bodyPr>
            <a:normAutofit/>
          </a:bodyPr>
          <a:lstStyle/>
          <a:p>
            <a:r>
              <a:rPr lang="en-US" dirty="0" smtClean="0"/>
              <a:t>The basics of a flipped-classroom design and delivery model</a:t>
            </a:r>
          </a:p>
          <a:p>
            <a:r>
              <a:rPr lang="en-US" dirty="0" smtClean="0"/>
              <a:t>How to determine the roles of key team members</a:t>
            </a:r>
          </a:p>
          <a:p>
            <a:r>
              <a:rPr lang="en-US" dirty="0" smtClean="0"/>
              <a:t>Production and preparation and planning steps</a:t>
            </a:r>
          </a:p>
          <a:p>
            <a:r>
              <a:rPr lang="en-US" dirty="0" smtClean="0"/>
              <a:t>Technical considerations</a:t>
            </a:r>
          </a:p>
          <a:p>
            <a:r>
              <a:rPr lang="en-US" dirty="0" smtClean="0"/>
              <a:t>Three </a:t>
            </a:r>
            <a:r>
              <a:rPr lang="en-US" dirty="0" smtClean="0"/>
              <a:t>we wish had </a:t>
            </a:r>
            <a:r>
              <a:rPr lang="en-US" dirty="0" smtClean="0"/>
              <a:t>known before we started</a:t>
            </a:r>
          </a:p>
          <a:p>
            <a:endParaRPr lang="en-US" dirty="0"/>
          </a:p>
        </p:txBody>
      </p:sp>
      <p:sp>
        <p:nvSpPr>
          <p:cNvPr id="11" name="Footer Placeholder 10"/>
          <p:cNvSpPr>
            <a:spLocks noGrp="1"/>
          </p:cNvSpPr>
          <p:nvPr>
            <p:ph type="ftr" sz="quarter" idx="11"/>
          </p:nvPr>
        </p:nvSpPr>
        <p:spPr/>
        <p:txBody>
          <a:bodyPr/>
          <a:lstStyle/>
          <a:p>
            <a:r>
              <a:rPr lang="en-US" smtClean="0"/>
              <a:t>© Karen Hyder and Hearing First, LLC. ALL RIGHTS RESERVED.</a:t>
            </a:r>
            <a:endParaRPr lang="en-US" dirty="0"/>
          </a:p>
        </p:txBody>
      </p:sp>
      <p:sp>
        <p:nvSpPr>
          <p:cNvPr id="4" name="Slide Number Placeholder 3"/>
          <p:cNvSpPr>
            <a:spLocks noGrp="1"/>
          </p:cNvSpPr>
          <p:nvPr>
            <p:ph type="sldNum" sz="quarter" idx="12"/>
          </p:nvPr>
        </p:nvSpPr>
        <p:spPr/>
        <p:txBody>
          <a:bodyPr/>
          <a:lstStyle/>
          <a:p>
            <a:fld id="{E1B8C671-DF1A-DC4F-B260-63505B56157A}" type="slidenum">
              <a:rPr lang="en-US" smtClean="0"/>
              <a:pPr/>
              <a:t>4</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75" y="1664898"/>
            <a:ext cx="3053833" cy="1595628"/>
          </a:xfrm>
          <a:prstGeom prst="rect">
            <a:avLst/>
          </a:prstGeom>
        </p:spPr>
      </p:pic>
    </p:spTree>
    <p:extLst>
      <p:ext uri="{BB962C8B-B14F-4D97-AF65-F5344CB8AC3E}">
        <p14:creationId xmlns:p14="http://schemas.microsoft.com/office/powerpoint/2010/main" val="3344771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9564"/>
            <a:ext cx="9178780" cy="5163064"/>
          </a:xfrm>
          <a:prstGeom prst="rect">
            <a:avLst/>
          </a:prstGeom>
        </p:spPr>
      </p:pic>
      <p:sp>
        <p:nvSpPr>
          <p:cNvPr id="66563" name="Rectangle 3"/>
          <p:cNvSpPr>
            <a:spLocks noGrp="1" noChangeArrowheads="1"/>
          </p:cNvSpPr>
          <p:nvPr>
            <p:ph type="body" idx="1"/>
          </p:nvPr>
        </p:nvSpPr>
        <p:spPr>
          <a:xfrm>
            <a:off x="0" y="3895319"/>
            <a:ext cx="3528390" cy="1248181"/>
          </a:xfrm>
          <a:solidFill>
            <a:schemeClr val="accent3">
              <a:lumMod val="20000"/>
              <a:lumOff val="80000"/>
            </a:schemeClr>
          </a:solidFill>
        </p:spPr>
        <p:txBody>
          <a:bodyPr>
            <a:normAutofit fontScale="85000" lnSpcReduction="10000"/>
          </a:bodyPr>
          <a:lstStyle/>
          <a:p>
            <a:pPr marL="543818" indent="-543818">
              <a:buNone/>
              <a:tabLst>
                <a:tab pos="742058" algn="l"/>
              </a:tabLst>
              <a:defRPr/>
            </a:pPr>
            <a:r>
              <a:rPr lang="en-US" sz="1350" dirty="0">
                <a:ln w="0"/>
              </a:rPr>
              <a:t>Email:		</a:t>
            </a:r>
            <a:r>
              <a:rPr lang="en-US" sz="1350" dirty="0">
                <a:ln w="0"/>
                <a:hlinkClick r:id="rId4"/>
              </a:rPr>
              <a:t>karen@karenhyder.com</a:t>
            </a:r>
            <a:endParaRPr lang="en-US" sz="1350" dirty="0">
              <a:ln w="0"/>
            </a:endParaRPr>
          </a:p>
          <a:p>
            <a:pPr marL="543818" indent="-543818">
              <a:buNone/>
              <a:tabLst>
                <a:tab pos="742058" algn="l"/>
              </a:tabLst>
              <a:defRPr/>
            </a:pPr>
            <a:r>
              <a:rPr lang="en-US" sz="1350" dirty="0">
                <a:ln w="0"/>
              </a:rPr>
              <a:t>		</a:t>
            </a:r>
            <a:r>
              <a:rPr lang="en-US" sz="1350" dirty="0">
                <a:ln w="0"/>
                <a:hlinkClick r:id="rId5"/>
              </a:rPr>
              <a:t>www.linkedin.com/in/karenhyder</a:t>
            </a:r>
            <a:r>
              <a:rPr lang="en-US" sz="1350" dirty="0">
                <a:ln w="0"/>
              </a:rPr>
              <a:t> </a:t>
            </a:r>
          </a:p>
          <a:p>
            <a:pPr marL="543818" indent="-543818">
              <a:buNone/>
              <a:tabLst>
                <a:tab pos="742058" algn="l"/>
              </a:tabLst>
              <a:defRPr/>
            </a:pPr>
            <a:r>
              <a:rPr lang="en-US" sz="1350" dirty="0">
                <a:ln w="0"/>
              </a:rPr>
              <a:t>Twitter:	@</a:t>
            </a:r>
            <a:r>
              <a:rPr lang="en-US" sz="1350" dirty="0" err="1">
                <a:ln w="0"/>
              </a:rPr>
              <a:t>karenhyder</a:t>
            </a:r>
            <a:endParaRPr lang="en-US" sz="1350" dirty="0">
              <a:ln w="0"/>
            </a:endParaRPr>
          </a:p>
          <a:p>
            <a:pPr marL="543818" indent="-543818">
              <a:buNone/>
              <a:tabLst>
                <a:tab pos="742058" algn="l"/>
              </a:tabLst>
              <a:defRPr/>
            </a:pPr>
            <a:r>
              <a:rPr lang="en-US" sz="1350" dirty="0">
                <a:ln w="0"/>
              </a:rPr>
              <a:t>Blog:		</a:t>
            </a:r>
            <a:r>
              <a:rPr lang="en-US" sz="1350" dirty="0">
                <a:ln w="0"/>
                <a:hlinkClick r:id="rId6"/>
              </a:rPr>
              <a:t>https://karenhyderblog.wordpress.com/</a:t>
            </a:r>
            <a:r>
              <a:rPr lang="en-US" sz="1350" dirty="0">
                <a:ln w="0"/>
              </a:rPr>
              <a:t> </a:t>
            </a:r>
          </a:p>
          <a:p>
            <a:pPr marL="543818" indent="-543818">
              <a:buNone/>
              <a:tabLst>
                <a:tab pos="742058" algn="l"/>
              </a:tabLst>
              <a:defRPr/>
            </a:pPr>
            <a:r>
              <a:rPr lang="en-US" sz="1350" dirty="0">
                <a:ln w="0"/>
              </a:rPr>
              <a:t>Site: 		</a:t>
            </a:r>
            <a:r>
              <a:rPr lang="en-US" sz="1350" dirty="0">
                <a:ln w="0"/>
                <a:hlinkClick r:id="rId7"/>
              </a:rPr>
              <a:t>www.karenhyder.com</a:t>
            </a:r>
            <a:r>
              <a:rPr lang="en-US" sz="1350" dirty="0">
                <a:ln w="0"/>
              </a:rPr>
              <a:t> </a:t>
            </a:r>
          </a:p>
          <a:p>
            <a:pPr marL="547391" indent="-547391">
              <a:buNone/>
              <a:defRPr/>
            </a:pPr>
            <a:endParaRPr lang="en-US" sz="1350" dirty="0"/>
          </a:p>
        </p:txBody>
      </p:sp>
      <p:pic>
        <p:nvPicPr>
          <p:cNvPr id="66564" name="Picture 12" descr="linkedin 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350" y="4159637"/>
            <a:ext cx="6143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2351" y="3441176"/>
            <a:ext cx="3684196" cy="461665"/>
          </a:xfrm>
          <a:prstGeom prst="rect">
            <a:avLst/>
          </a:prstGeom>
          <a:noFill/>
        </p:spPr>
        <p:txBody>
          <a:bodyPr wrap="square" rtlCol="0">
            <a:spAutoFit/>
          </a:bodyPr>
          <a:lstStyle/>
          <a:p>
            <a:r>
              <a:rPr lang="en-US" sz="2400" b="1" dirty="0">
                <a:solidFill>
                  <a:schemeClr val="bg1">
                    <a:lumMod val="95000"/>
                  </a:schemeClr>
                </a:solidFill>
                <a:effectLst>
                  <a:outerShdw blurRad="38100" dist="38100" dir="2700000" algn="tl">
                    <a:srgbClr val="000000">
                      <a:alpha val="43137"/>
                    </a:srgbClr>
                  </a:outerShdw>
                </a:effectLst>
              </a:rPr>
              <a:t>I’m here.</a:t>
            </a:r>
          </a:p>
        </p:txBody>
      </p:sp>
    </p:spTree>
    <p:custDataLst>
      <p:tags r:id="rId1"/>
    </p:custDataLst>
    <p:extLst>
      <p:ext uri="{BB962C8B-B14F-4D97-AF65-F5344CB8AC3E}">
        <p14:creationId xmlns:p14="http://schemas.microsoft.com/office/powerpoint/2010/main" val="6741685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41646" y="421788"/>
            <a:ext cx="4059498" cy="482650"/>
          </a:xfrm>
        </p:spPr>
        <p:txBody>
          <a:bodyPr vert="horz" lIns="68580" tIns="34290" rIns="68580" bIns="34290" rtlCol="0" anchor="ctr">
            <a:normAutofit/>
          </a:bodyPr>
          <a:lstStyle/>
          <a:p>
            <a:r>
              <a:rPr lang="en-US" altLang="en-US" dirty="0"/>
              <a:t>Karen Hyder, CTT+</a:t>
            </a:r>
          </a:p>
        </p:txBody>
      </p:sp>
      <p:graphicFrame>
        <p:nvGraphicFramePr>
          <p:cNvPr id="4" name="Group 43"/>
          <p:cNvGraphicFramePr>
            <a:graphicFrameLocks noGrp="1"/>
          </p:cNvGraphicFramePr>
          <p:nvPr>
            <p:extLst>
              <p:ext uri="{D42A27DB-BD31-4B8C-83A1-F6EECF244321}">
                <p14:modId xmlns:p14="http://schemas.microsoft.com/office/powerpoint/2010/main" val="2779808649"/>
              </p:ext>
            </p:extLst>
          </p:nvPr>
        </p:nvGraphicFramePr>
        <p:xfrm>
          <a:off x="808630" y="1407148"/>
          <a:ext cx="7287905" cy="3321780"/>
        </p:xfrm>
        <a:graphic>
          <a:graphicData uri="http://schemas.openxmlformats.org/drawingml/2006/table">
            <a:tbl>
              <a:tblPr/>
              <a:tblGrid>
                <a:gridCol w="6526059"/>
                <a:gridCol w="761846"/>
              </a:tblGrid>
              <a:tr h="2214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English language teacher</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‘88-‘93</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Application software trainer </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‘91-‘96</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Classroom train-the-trainer trainer</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‘95-‘99</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Online train-the-trainer course designer and trainer</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’99-‘18</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Adviser for CompTIA’s Certified Technical Trainer CTT+</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‘01-‘17</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Online event producer, coach, trainer</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‘99-‘18</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Producer for The eLearning Guild Online Forums </a:t>
                      </a:r>
                      <a:r>
                        <a:rPr kumimoji="0" lang="en-US" sz="1200" b="0" i="0" u="none" strike="noStrike" cap="none" normalizeH="0" baseline="0" dirty="0" smtClean="0">
                          <a:ln>
                            <a:noFill/>
                          </a:ln>
                          <a:solidFill>
                            <a:schemeClr val="tx1"/>
                          </a:solidFill>
                          <a:effectLst/>
                          <a:latin typeface="Arial" charset="0"/>
                          <a:hlinkClick r:id="rId4"/>
                        </a:rPr>
                        <a:t>http://bit.ly/XCQVKJ</a:t>
                      </a:r>
                      <a:r>
                        <a:rPr kumimoji="0" lang="en-US" sz="1200" b="0" i="0" u="none" strike="noStrike" cap="none" normalizeH="0" baseline="0" dirty="0" smtClean="0">
                          <a:ln>
                            <a:noFill/>
                          </a:ln>
                          <a:solidFill>
                            <a:schemeClr val="tx1"/>
                          </a:solidFill>
                          <a:effectLst/>
                          <a:latin typeface="Arial" charset="0"/>
                        </a:rPr>
                        <a:t> </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‘03-‘15</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The eLearning Guild Spotlight and Showcase events </a:t>
                      </a:r>
                      <a:r>
                        <a:rPr kumimoji="0" lang="en-US" sz="1200" b="0" i="0" u="none" strike="noStrike" cap="none" normalizeH="0" baseline="0" dirty="0" smtClean="0">
                          <a:ln>
                            <a:noFill/>
                          </a:ln>
                          <a:solidFill>
                            <a:schemeClr val="tx1"/>
                          </a:solidFill>
                          <a:effectLst/>
                          <a:latin typeface="Arial" charset="0"/>
                          <a:hlinkClick r:id="rId5"/>
                        </a:rPr>
                        <a:t>http://bit.ly/2bRhc9J</a:t>
                      </a:r>
                      <a:r>
                        <a:rPr kumimoji="0" lang="en-US" sz="1200" b="0" i="0" u="none" strike="noStrike" cap="none" normalizeH="0" baseline="0" dirty="0" smtClean="0">
                          <a:ln>
                            <a:noFill/>
                          </a:ln>
                          <a:solidFill>
                            <a:schemeClr val="tx1"/>
                          </a:solidFill>
                          <a:effectLst/>
                          <a:latin typeface="Arial" charset="0"/>
                        </a:rPr>
                        <a:t> </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‘09-‘18</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Co-wrote </a:t>
                      </a:r>
                      <a:r>
                        <a:rPr kumimoji="0" lang="en-US" sz="1200" b="0" i="1" u="none" strike="noStrike" cap="none" normalizeH="0" baseline="0" dirty="0" smtClean="0">
                          <a:ln>
                            <a:noFill/>
                          </a:ln>
                          <a:solidFill>
                            <a:schemeClr val="tx1"/>
                          </a:solidFill>
                          <a:effectLst/>
                          <a:latin typeface="Arial" charset="0"/>
                        </a:rPr>
                        <a:t>The eLG’s Handbook on Synchronous</a:t>
                      </a:r>
                      <a:r>
                        <a:rPr kumimoji="0" lang="en-US" sz="1200" b="0" i="0" u="none" strike="noStrike" cap="none" normalizeH="0" baseline="0" dirty="0" smtClean="0">
                          <a:ln>
                            <a:noFill/>
                          </a:ln>
                          <a:solidFill>
                            <a:schemeClr val="tx1"/>
                          </a:solidFill>
                          <a:effectLst/>
                          <a:latin typeface="Arial" charset="0"/>
                        </a:rPr>
                        <a:t> </a:t>
                      </a:r>
                      <a:r>
                        <a:rPr kumimoji="0" lang="en-US" sz="1200" b="0" i="1" u="none" strike="noStrike" cap="none" normalizeH="0" baseline="0" dirty="0" smtClean="0">
                          <a:ln>
                            <a:noFill/>
                          </a:ln>
                          <a:solidFill>
                            <a:schemeClr val="tx1"/>
                          </a:solidFill>
                          <a:effectLst/>
                          <a:latin typeface="Arial" charset="0"/>
                        </a:rPr>
                        <a:t>e-Learning</a:t>
                      </a:r>
                      <a:r>
                        <a:rPr kumimoji="0" lang="en-US"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hlinkClick r:id="rId6"/>
                        </a:rPr>
                        <a:t>http://bit.ly/Y6Z760</a:t>
                      </a:r>
                      <a:r>
                        <a:rPr kumimoji="0" lang="en-US" sz="1200" b="0" i="0" u="none" strike="noStrike" cap="none" normalizeH="0" baseline="0" dirty="0" smtClean="0">
                          <a:ln>
                            <a:noFill/>
                          </a:ln>
                          <a:solidFill>
                            <a:schemeClr val="tx1"/>
                          </a:solidFill>
                          <a:effectLst/>
                          <a:latin typeface="Arial" charset="0"/>
                        </a:rPr>
                        <a:t> </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‘07</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CompTIA’s Certified Technical Trainer CTT+ VCT certification</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hlinkClick r:id="rId7"/>
                        </a:rPr>
                        <a:t>http://bit.ly/kNXwIa</a:t>
                      </a:r>
                      <a:r>
                        <a:rPr lang="en-US" sz="1200" dirty="0" smtClean="0">
                          <a:solidFill>
                            <a:schemeClr val="tx1"/>
                          </a:solidFill>
                          <a:latin typeface="Arial" panose="020B0604020202020204" pitchFamily="34" charset="0"/>
                          <a:cs typeface="Arial" panose="020B0604020202020204" pitchFamily="34" charset="0"/>
                        </a:rPr>
                        <a:t> </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‘08</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Guild Academy Virtual classroom courses</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‘13-‘15</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i="1" dirty="0" smtClean="0">
                          <a:latin typeface="Arial" panose="020B0604020202020204" pitchFamily="34" charset="0"/>
                          <a:cs typeface="Arial" panose="020B0604020202020204" pitchFamily="34" charset="0"/>
                        </a:rPr>
                        <a:t>Mute your Mic</a:t>
                      </a:r>
                      <a:r>
                        <a:rPr lang="en-US" sz="1200" dirty="0" smtClean="0">
                          <a:latin typeface="Arial" panose="020B0604020202020204" pitchFamily="34" charset="0"/>
                          <a:cs typeface="Arial" panose="020B0604020202020204" pitchFamily="34" charset="0"/>
                        </a:rPr>
                        <a:t> Blog post</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hlinkClick r:id="rId8"/>
                        </a:rPr>
                        <a:t>https://bit.ly/2WVb2vr</a:t>
                      </a:r>
                      <a:r>
                        <a:rPr lang="en-US" sz="1200" dirty="0" smtClean="0">
                          <a:latin typeface="Arial" panose="020B0604020202020204" pitchFamily="34" charset="0"/>
                          <a:cs typeface="Arial" panose="020B0604020202020204" pitchFamily="34" charset="0"/>
                        </a:rPr>
                        <a:t> </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‘14-’17</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CompTIA’s CTT+ 8-week Deep Dive  </a:t>
                      </a:r>
                      <a:r>
                        <a:rPr lang="en-US" sz="1200" u="sng" dirty="0" smtClean="0">
                          <a:latin typeface="Arial" panose="020B0604020202020204" pitchFamily="34" charset="0"/>
                          <a:cs typeface="Arial" panose="020B0604020202020204" pitchFamily="34" charset="0"/>
                          <a:hlinkClick r:id="rId9"/>
                        </a:rPr>
                        <a:t>https://app.box.com/v/DeepDiveCTTplus</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’16</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eLearning Guild’s Guild Master </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‘17</a:t>
                      </a:r>
                      <a:endParaRPr kumimoji="0" lang="en-US" sz="1200" b="0" i="0" u="none" strike="noStrike" cap="none" normalizeH="0" baseline="0" dirty="0" smtClean="0">
                        <a:ln>
                          <a:noFill/>
                        </a:ln>
                        <a:solidFill>
                          <a:schemeClr val="tx1"/>
                        </a:solidFill>
                        <a:effectLst/>
                        <a:latin typeface="Arial" charset="0"/>
                      </a:endParaRP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Director of Online Events – Hearing First </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en-US" sz="1200" b="0" i="0" u="none" strike="noStrike" cap="none" normalizeH="0" baseline="0" dirty="0" smtClean="0">
                          <a:ln>
                            <a:noFill/>
                          </a:ln>
                          <a:solidFill>
                            <a:schemeClr val="tx1"/>
                          </a:solidFill>
                          <a:effectLst/>
                          <a:latin typeface="Arial" charset="0"/>
                        </a:rPr>
                        <a:t>17-pres.</a:t>
                      </a:r>
                    </a:p>
                  </a:txBody>
                  <a:tcPr marL="38614" marR="38614" marT="19286" marB="19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8956" name="Picture 104" descr="Synch_eBook_225">
            <a:hlinkClick r:id="rId6"/>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1951" y="2682777"/>
            <a:ext cx="904948" cy="117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41646" y="816780"/>
            <a:ext cx="2667603" cy="784830"/>
          </a:xfrm>
          <a:prstGeom prst="rect">
            <a:avLst/>
          </a:prstGeom>
          <a:noFill/>
        </p:spPr>
        <p:txBody>
          <a:bodyPr wrap="square">
            <a:spAutoFit/>
          </a:bodyPr>
          <a:lstStyle/>
          <a:p>
            <a:pPr marL="410926" indent="-410926">
              <a:defRPr/>
            </a:pPr>
            <a:r>
              <a:rPr lang="en-US" sz="900" dirty="0">
                <a:hlinkClick r:id="rId11"/>
              </a:rPr>
              <a:t>karen@karenhyder.com</a:t>
            </a:r>
            <a:endParaRPr lang="en-US" sz="900" dirty="0"/>
          </a:p>
          <a:p>
            <a:pPr marL="410926" indent="-410926">
              <a:defRPr/>
            </a:pPr>
            <a:r>
              <a:rPr lang="en-US" sz="900" dirty="0">
                <a:hlinkClick r:id="rId12"/>
              </a:rPr>
              <a:t>www.linkedin.com/in/karenhyder</a:t>
            </a:r>
            <a:r>
              <a:rPr lang="en-US" sz="900" dirty="0"/>
              <a:t> </a:t>
            </a:r>
          </a:p>
          <a:p>
            <a:pPr marL="410926" indent="-410926">
              <a:defRPr/>
            </a:pPr>
            <a:r>
              <a:rPr lang="en-US" sz="900" dirty="0"/>
              <a:t>Twitter @</a:t>
            </a:r>
            <a:r>
              <a:rPr lang="en-US" sz="900" dirty="0" err="1"/>
              <a:t>karenhyder</a:t>
            </a:r>
            <a:endParaRPr lang="en-US" sz="900" dirty="0"/>
          </a:p>
          <a:p>
            <a:pPr marL="410926" indent="-410926">
              <a:defRPr/>
            </a:pPr>
            <a:endParaRPr lang="en-US" sz="900" dirty="0"/>
          </a:p>
          <a:p>
            <a:pPr>
              <a:buFont typeface="Wingdings" pitchFamily="2" charset="2"/>
              <a:buNone/>
              <a:defRPr/>
            </a:pPr>
            <a:endParaRPr lang="en-US" sz="900" dirty="0"/>
          </a:p>
        </p:txBody>
      </p:sp>
      <p:sp>
        <p:nvSpPr>
          <p:cNvPr id="3" name="Slide Number Placeholder 2"/>
          <p:cNvSpPr>
            <a:spLocks noGrp="1"/>
          </p:cNvSpPr>
          <p:nvPr>
            <p:ph type="sldNum" sz="quarter" idx="12"/>
          </p:nvPr>
        </p:nvSpPr>
        <p:spPr/>
        <p:txBody>
          <a:bodyPr/>
          <a:lstStyle/>
          <a:p>
            <a:fld id="{E1B8C671-DF1A-DC4F-B260-63505B56157A}" type="slidenum">
              <a:rPr lang="en-US" smtClean="0"/>
              <a:t>5</a:t>
            </a:fld>
            <a:endParaRPr lang="en-US"/>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9750" y="104829"/>
            <a:ext cx="1049387" cy="1188840"/>
          </a:xfrm>
          <a:prstGeom prst="rect">
            <a:avLst/>
          </a:prstGeom>
        </p:spPr>
      </p:pic>
    </p:spTree>
    <p:custDataLst>
      <p:tags r:id="rId1"/>
    </p:custDataLst>
    <p:extLst>
      <p:ext uri="{BB962C8B-B14F-4D97-AF65-F5344CB8AC3E}">
        <p14:creationId xmlns:p14="http://schemas.microsoft.com/office/powerpoint/2010/main" val="14695303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813815"/>
            <a:ext cx="8021574" cy="646367"/>
          </a:xfrm>
        </p:spPr>
        <p:txBody>
          <a:bodyPr>
            <a:normAutofit fontScale="90000"/>
          </a:bodyPr>
          <a:lstStyle/>
          <a:p>
            <a:r>
              <a:rPr lang="en-US" b="1" dirty="0" smtClean="0">
                <a:latin typeface="Arial" panose="020B0604020202020204" pitchFamily="34" charset="0"/>
                <a:cs typeface="Arial" panose="020B0604020202020204" pitchFamily="34" charset="0"/>
              </a:rPr>
              <a:t>Goal: Teach a global audience of professionals and parents</a:t>
            </a:r>
            <a:endParaRPr lang="en-US" b="1"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buNone/>
            </a:pPr>
            <a:r>
              <a:rPr lang="en-US" sz="2200" dirty="0" smtClean="0"/>
              <a:t>who help children who are deaf or hard of hearing</a:t>
            </a:r>
          </a:p>
          <a:p>
            <a:pPr marL="0" indent="0">
              <a:buNone/>
            </a:pPr>
            <a:r>
              <a:rPr lang="en-US" sz="2200" dirty="0" smtClean="0"/>
              <a:t>get the services and support they need</a:t>
            </a:r>
          </a:p>
          <a:p>
            <a:pPr marL="0" indent="0">
              <a:buNone/>
            </a:pPr>
            <a:r>
              <a:rPr lang="en-US" sz="2200" dirty="0" smtClean="0"/>
              <a:t>to </a:t>
            </a:r>
            <a:r>
              <a:rPr lang="en-US" sz="2200" b="1" dirty="0" smtClean="0"/>
              <a:t>learn to listen and speak</a:t>
            </a:r>
          </a:p>
          <a:p>
            <a:pPr marL="0" indent="0">
              <a:buNone/>
            </a:pPr>
            <a:r>
              <a:rPr lang="en-US" sz="2200" dirty="0" smtClean="0"/>
              <a:t>where ever they are</a:t>
            </a:r>
          </a:p>
          <a:p>
            <a:pPr marL="0" indent="0">
              <a:buNone/>
            </a:pPr>
            <a:r>
              <a:rPr lang="en-US" sz="2200" dirty="0" smtClean="0"/>
              <a:t>in the world.</a:t>
            </a:r>
            <a:endParaRPr lang="en-US" sz="2200" dirty="0"/>
          </a:p>
        </p:txBody>
      </p:sp>
      <p:sp>
        <p:nvSpPr>
          <p:cNvPr id="7" name="Slide Number Placeholder 6"/>
          <p:cNvSpPr>
            <a:spLocks noGrp="1"/>
          </p:cNvSpPr>
          <p:nvPr>
            <p:ph type="sldNum" sz="quarter" idx="12"/>
          </p:nvPr>
        </p:nvSpPr>
        <p:spPr/>
        <p:txBody>
          <a:bodyPr/>
          <a:lstStyle/>
          <a:p>
            <a:fld id="{E1B8C671-DF1A-DC4F-B260-63505B56157A}" type="slidenum">
              <a:rPr lang="en-US" smtClean="0"/>
              <a:t>6</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460" y="2335062"/>
            <a:ext cx="3195328" cy="2574748"/>
          </a:xfrm>
          <a:prstGeom prst="rect">
            <a:avLst/>
          </a:prstGeom>
        </p:spPr>
      </p:pic>
      <p:sp>
        <p:nvSpPr>
          <p:cNvPr id="10" name="Footer Placeholder 2"/>
          <p:cNvSpPr txBox="1">
            <a:spLocks/>
          </p:cNvSpPr>
          <p:nvPr/>
        </p:nvSpPr>
        <p:spPr>
          <a:xfrm>
            <a:off x="628650" y="4632723"/>
            <a:ext cx="5486400" cy="273844"/>
          </a:xfrm>
          <a:prstGeom prst="rect">
            <a:avLst/>
          </a:prstGeom>
        </p:spPr>
        <p:txBody>
          <a:bodyPr/>
          <a:lstStyle>
            <a:defPPr>
              <a:defRPr lang="en-US"/>
            </a:defPPr>
            <a:lvl1pPr marL="0" algn="l" defTabSz="685651" rtl="0" eaLnBrk="1" latinLnBrk="0" hangingPunct="1">
              <a:defRPr sz="1350" kern="1200">
                <a:solidFill>
                  <a:schemeClr val="tx1"/>
                </a:solidFill>
                <a:latin typeface="+mn-lt"/>
                <a:ea typeface="+mn-ea"/>
                <a:cs typeface="+mn-cs"/>
              </a:defRPr>
            </a:lvl1pPr>
            <a:lvl2pPr marL="342826" algn="l" defTabSz="685651" rtl="0" eaLnBrk="1" latinLnBrk="0" hangingPunct="1">
              <a:defRPr sz="1350" kern="1200">
                <a:solidFill>
                  <a:schemeClr val="tx1"/>
                </a:solidFill>
                <a:latin typeface="+mn-lt"/>
                <a:ea typeface="+mn-ea"/>
                <a:cs typeface="+mn-cs"/>
              </a:defRPr>
            </a:lvl2pPr>
            <a:lvl3pPr marL="685651" algn="l" defTabSz="685651" rtl="0" eaLnBrk="1" latinLnBrk="0" hangingPunct="1">
              <a:defRPr sz="1350" kern="1200">
                <a:solidFill>
                  <a:schemeClr val="tx1"/>
                </a:solidFill>
                <a:latin typeface="+mn-lt"/>
                <a:ea typeface="+mn-ea"/>
                <a:cs typeface="+mn-cs"/>
              </a:defRPr>
            </a:lvl3pPr>
            <a:lvl4pPr marL="1028477" algn="l" defTabSz="685651" rtl="0" eaLnBrk="1" latinLnBrk="0" hangingPunct="1">
              <a:defRPr sz="1350" kern="1200">
                <a:solidFill>
                  <a:schemeClr val="tx1"/>
                </a:solidFill>
                <a:latin typeface="+mn-lt"/>
                <a:ea typeface="+mn-ea"/>
                <a:cs typeface="+mn-cs"/>
              </a:defRPr>
            </a:lvl4pPr>
            <a:lvl5pPr marL="1371303" algn="l" defTabSz="685651" rtl="0" eaLnBrk="1" latinLnBrk="0" hangingPunct="1">
              <a:defRPr sz="1350" kern="1200">
                <a:solidFill>
                  <a:schemeClr val="tx1"/>
                </a:solidFill>
                <a:latin typeface="+mn-lt"/>
                <a:ea typeface="+mn-ea"/>
                <a:cs typeface="+mn-cs"/>
              </a:defRPr>
            </a:lvl5pPr>
            <a:lvl6pPr marL="1714129" algn="l" defTabSz="685651" rtl="0" eaLnBrk="1" latinLnBrk="0" hangingPunct="1">
              <a:defRPr sz="1350" kern="1200">
                <a:solidFill>
                  <a:schemeClr val="tx1"/>
                </a:solidFill>
                <a:latin typeface="+mn-lt"/>
                <a:ea typeface="+mn-ea"/>
                <a:cs typeface="+mn-cs"/>
              </a:defRPr>
            </a:lvl6pPr>
            <a:lvl7pPr marL="2056954" algn="l" defTabSz="685651" rtl="0" eaLnBrk="1" latinLnBrk="0" hangingPunct="1">
              <a:defRPr sz="1350" kern="1200">
                <a:solidFill>
                  <a:schemeClr val="tx1"/>
                </a:solidFill>
                <a:latin typeface="+mn-lt"/>
                <a:ea typeface="+mn-ea"/>
                <a:cs typeface="+mn-cs"/>
              </a:defRPr>
            </a:lvl7pPr>
            <a:lvl8pPr marL="2399780" algn="l" defTabSz="685651" rtl="0" eaLnBrk="1" latinLnBrk="0" hangingPunct="1">
              <a:defRPr sz="1350" kern="1200">
                <a:solidFill>
                  <a:schemeClr val="tx1"/>
                </a:solidFill>
                <a:latin typeface="+mn-lt"/>
                <a:ea typeface="+mn-ea"/>
                <a:cs typeface="+mn-cs"/>
              </a:defRPr>
            </a:lvl8pPr>
            <a:lvl9pPr marL="2742606" algn="l" defTabSz="685651" rtl="0" eaLnBrk="1" latinLnBrk="0" hangingPunct="1">
              <a:defRPr sz="1350" kern="1200">
                <a:solidFill>
                  <a:schemeClr val="tx1"/>
                </a:solidFill>
                <a:latin typeface="+mn-lt"/>
                <a:ea typeface="+mn-ea"/>
                <a:cs typeface="+mn-cs"/>
              </a:defRPr>
            </a:lvl9pPr>
          </a:lstStyle>
          <a:p>
            <a:r>
              <a:rPr lang="en-US" sz="800" dirty="0" smtClean="0">
                <a:solidFill>
                  <a:schemeClr val="bg1">
                    <a:lumMod val="50000"/>
                  </a:schemeClr>
                </a:solidFill>
              </a:rPr>
              <a:t>© Hearing First, LLC. ALL RIGHTS RESERVED.</a:t>
            </a:r>
            <a:endParaRPr lang="en-US" sz="800" dirty="0">
              <a:solidFill>
                <a:schemeClr val="bg1">
                  <a:lumMod val="50000"/>
                </a:schemeClr>
              </a:solidFill>
            </a:endParaRPr>
          </a:p>
        </p:txBody>
      </p:sp>
      <p:sp>
        <p:nvSpPr>
          <p:cNvPr id="2" name="TextBox 1"/>
          <p:cNvSpPr txBox="1"/>
          <p:nvPr/>
        </p:nvSpPr>
        <p:spPr>
          <a:xfrm>
            <a:off x="4664467" y="4635966"/>
            <a:ext cx="1232899" cy="253916"/>
          </a:xfrm>
          <a:prstGeom prst="rect">
            <a:avLst/>
          </a:prstGeom>
          <a:noFill/>
        </p:spPr>
        <p:txBody>
          <a:bodyPr wrap="square" rtlCol="0">
            <a:spAutoFit/>
          </a:bodyPr>
          <a:lstStyle/>
          <a:p>
            <a:r>
              <a:rPr lang="en-US" sz="1050" dirty="0" smtClean="0">
                <a:solidFill>
                  <a:schemeClr val="bg1">
                    <a:lumMod val="85000"/>
                  </a:schemeClr>
                </a:solidFill>
              </a:rPr>
              <a:t>Istock.com</a:t>
            </a:r>
            <a:endParaRPr lang="en-US" sz="1050" dirty="0">
              <a:solidFill>
                <a:schemeClr val="bg1">
                  <a:lumMod val="85000"/>
                </a:schemeClr>
              </a:solidFill>
            </a:endParaRPr>
          </a:p>
        </p:txBody>
      </p:sp>
    </p:spTree>
    <p:extLst>
      <p:ext uri="{BB962C8B-B14F-4D97-AF65-F5344CB8AC3E}">
        <p14:creationId xmlns:p14="http://schemas.microsoft.com/office/powerpoint/2010/main" val="2938778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03070" y="1386648"/>
            <a:ext cx="5737860" cy="3124200"/>
          </a:xfrm>
          <a:prstGeom prst="rect">
            <a:avLst/>
          </a:prstGeom>
        </p:spPr>
      </p:pic>
      <p:sp>
        <p:nvSpPr>
          <p:cNvPr id="2" name="Title 1"/>
          <p:cNvSpPr>
            <a:spLocks noGrp="1"/>
          </p:cNvSpPr>
          <p:nvPr>
            <p:ph type="title"/>
          </p:nvPr>
        </p:nvSpPr>
        <p:spPr/>
        <p:txBody>
          <a:bodyPr>
            <a:normAutofit/>
          </a:bodyPr>
          <a:lstStyle/>
          <a:p>
            <a:r>
              <a:rPr lang="en-US" sz="2400" dirty="0" smtClean="0"/>
              <a:t>Learning experiences had to become scalable and locally available. </a:t>
            </a:r>
            <a:endParaRPr lang="en-US" sz="2400" dirty="0"/>
          </a:p>
        </p:txBody>
      </p:sp>
      <p:sp>
        <p:nvSpPr>
          <p:cNvPr id="4" name="Slide Number Placeholder 3"/>
          <p:cNvSpPr>
            <a:spLocks noGrp="1"/>
          </p:cNvSpPr>
          <p:nvPr>
            <p:ph type="sldNum" sz="quarter" idx="12"/>
          </p:nvPr>
        </p:nvSpPr>
        <p:spPr/>
        <p:txBody>
          <a:bodyPr/>
          <a:lstStyle/>
          <a:p>
            <a:fld id="{E1B8C671-DF1A-DC4F-B260-63505B56157A}" type="slidenum">
              <a:rPr lang="en-US" smtClean="0"/>
              <a:t>7</a:t>
            </a:fld>
            <a:endParaRPr lang="en-US"/>
          </a:p>
        </p:txBody>
      </p:sp>
      <p:sp>
        <p:nvSpPr>
          <p:cNvPr id="7" name="Rectangle 6"/>
          <p:cNvSpPr/>
          <p:nvPr/>
        </p:nvSpPr>
        <p:spPr>
          <a:xfrm>
            <a:off x="4301365" y="692901"/>
            <a:ext cx="1859805" cy="461665"/>
          </a:xfrm>
          <a:prstGeom prst="rect">
            <a:avLst/>
          </a:prstGeom>
          <a:noFill/>
        </p:spPr>
        <p:txBody>
          <a:bodyPr wrap="none" lIns="91440" tIns="45720" rIns="91440" bIns="45720">
            <a:spAutoFit/>
          </a:bodyPr>
          <a:lstStyle/>
          <a:p>
            <a:pPr algn="ctr">
              <a:tabLst>
                <a:tab pos="517525" algn="l"/>
              </a:tabLst>
            </a:pPr>
            <a:r>
              <a:rPr lang="en-US" sz="2400" dirty="0" smtClean="0">
                <a:ln w="0"/>
                <a:latin typeface="Arial Black" panose="020B0A04020102020204" pitchFamily="34" charset="0"/>
              </a:rPr>
              <a:t>All online.</a:t>
            </a:r>
            <a:endParaRPr lang="en-US" sz="2400" dirty="0">
              <a:ln w="0"/>
              <a:latin typeface="Arial Black" panose="020B0A04020102020204" pitchFamily="34" charset="0"/>
            </a:endParaRPr>
          </a:p>
        </p:txBody>
      </p:sp>
      <p:sp>
        <p:nvSpPr>
          <p:cNvPr id="3" name="Footer Placeholder 2"/>
          <p:cNvSpPr>
            <a:spLocks noGrp="1"/>
          </p:cNvSpPr>
          <p:nvPr>
            <p:ph type="ftr" sz="quarter" idx="11"/>
          </p:nvPr>
        </p:nvSpPr>
        <p:spPr/>
        <p:txBody>
          <a:bodyPr/>
          <a:lstStyle/>
          <a:p>
            <a:r>
              <a:rPr lang="en-US" dirty="0" smtClean="0"/>
              <a:t>© Karen Hyder and Hearing First, LLC. ALL RIGHTS RESERVED.</a:t>
            </a:r>
            <a:endParaRPr lang="en-US" dirty="0"/>
          </a:p>
        </p:txBody>
      </p:sp>
      <p:sp>
        <p:nvSpPr>
          <p:cNvPr id="10" name="Rectangle 9"/>
          <p:cNvSpPr/>
          <p:nvPr/>
        </p:nvSpPr>
        <p:spPr>
          <a:xfrm>
            <a:off x="1970164" y="4209672"/>
            <a:ext cx="1035861" cy="253916"/>
          </a:xfrm>
          <a:prstGeom prst="rect">
            <a:avLst/>
          </a:prstGeom>
        </p:spPr>
        <p:txBody>
          <a:bodyPr wrap="none">
            <a:spAutoFit/>
          </a:bodyPr>
          <a:lstStyle/>
          <a:p>
            <a:r>
              <a:rPr lang="en-US" sz="1050" dirty="0">
                <a:solidFill>
                  <a:schemeClr val="bg1">
                    <a:lumMod val="85000"/>
                  </a:schemeClr>
                </a:solidFill>
              </a:rPr>
              <a:t>© Karen Hyder </a:t>
            </a:r>
          </a:p>
        </p:txBody>
      </p:sp>
    </p:spTree>
    <p:extLst>
      <p:ext uri="{BB962C8B-B14F-4D97-AF65-F5344CB8AC3E}">
        <p14:creationId xmlns:p14="http://schemas.microsoft.com/office/powerpoint/2010/main" val="375111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types of interactions are possible…</a:t>
            </a:r>
            <a:endParaRPr lang="en-US" sz="2400" dirty="0"/>
          </a:p>
        </p:txBody>
      </p:sp>
      <p:sp>
        <p:nvSpPr>
          <p:cNvPr id="9" name="Text Placeholder 8"/>
          <p:cNvSpPr>
            <a:spLocks noGrp="1"/>
          </p:cNvSpPr>
          <p:nvPr>
            <p:ph type="body" idx="1"/>
          </p:nvPr>
        </p:nvSpPr>
        <p:spPr>
          <a:xfrm>
            <a:off x="629841" y="1260872"/>
            <a:ext cx="7168243" cy="617934"/>
          </a:xfrm>
        </p:spPr>
        <p:txBody>
          <a:bodyPr/>
          <a:lstStyle/>
          <a:p>
            <a:r>
              <a:rPr lang="en-US" dirty="0" smtClean="0"/>
              <a:t>In live online sessions with other participants and a facilitator?</a:t>
            </a:r>
            <a:endParaRPr lang="en-US" dirty="0"/>
          </a:p>
        </p:txBody>
      </p:sp>
      <p:sp>
        <p:nvSpPr>
          <p:cNvPr id="13" name="Text Placeholder 12"/>
          <p:cNvSpPr>
            <a:spLocks noGrp="1"/>
          </p:cNvSpPr>
          <p:nvPr>
            <p:ph type="body" sz="quarter" idx="3"/>
          </p:nvPr>
        </p:nvSpPr>
        <p:spPr>
          <a:xfrm>
            <a:off x="685800" y="2843921"/>
            <a:ext cx="6012951" cy="617934"/>
          </a:xfrm>
        </p:spPr>
        <p:txBody>
          <a:bodyPr/>
          <a:lstStyle/>
          <a:p>
            <a:r>
              <a:rPr lang="en-US" dirty="0" smtClean="0"/>
              <a:t>In self-paced, asynchronous learning?</a:t>
            </a:r>
            <a:endParaRPr lang="en-US" dirty="0"/>
          </a:p>
        </p:txBody>
      </p:sp>
      <p:sp>
        <p:nvSpPr>
          <p:cNvPr id="3" name="Footer Placeholder 2"/>
          <p:cNvSpPr>
            <a:spLocks noGrp="1"/>
          </p:cNvSpPr>
          <p:nvPr>
            <p:ph type="ftr" sz="quarter" idx="11"/>
          </p:nvPr>
        </p:nvSpPr>
        <p:spPr/>
        <p:txBody>
          <a:bodyPr/>
          <a:lstStyle/>
          <a:p>
            <a:r>
              <a:rPr lang="en-US" dirty="0" smtClean="0"/>
              <a:t>© Karen Hyder and Hearing First, LLC. ALL RIGHTS RESERVED.</a:t>
            </a:r>
            <a:endParaRPr lang="en-US" dirty="0"/>
          </a:p>
        </p:txBody>
      </p:sp>
      <p:sp>
        <p:nvSpPr>
          <p:cNvPr id="4" name="Slide Number Placeholder 3"/>
          <p:cNvSpPr>
            <a:spLocks noGrp="1"/>
          </p:cNvSpPr>
          <p:nvPr>
            <p:ph type="sldNum" sz="quarter" idx="12"/>
          </p:nvPr>
        </p:nvSpPr>
        <p:spPr/>
        <p:txBody>
          <a:bodyPr/>
          <a:lstStyle/>
          <a:p>
            <a:fld id="{E1B8C671-DF1A-DC4F-B260-63505B56157A}" type="slidenum">
              <a:rPr lang="en-US" smtClean="0"/>
              <a:t>8</a:t>
            </a:fld>
            <a:endParaRPr lang="en-US"/>
          </a:p>
        </p:txBody>
      </p:sp>
      <p:sp>
        <p:nvSpPr>
          <p:cNvPr id="11" name="TextBox 10"/>
          <p:cNvSpPr txBox="1"/>
          <p:nvPr/>
        </p:nvSpPr>
        <p:spPr>
          <a:xfrm>
            <a:off x="7707452" y="1569839"/>
            <a:ext cx="1080639" cy="276999"/>
          </a:xfrm>
          <a:prstGeom prst="rect">
            <a:avLst/>
          </a:prstGeom>
          <a:solidFill>
            <a:srgbClr val="96D1D2"/>
          </a:solidFill>
        </p:spPr>
        <p:txBody>
          <a:bodyPr wrap="square">
            <a:spAutoFit/>
          </a:bodyPr>
          <a:lstStyle/>
          <a:p>
            <a:pPr>
              <a:defRPr/>
            </a:pPr>
            <a:r>
              <a:rPr lang="en-US" sz="1200" b="1" dirty="0" smtClean="0"/>
              <a:t>Type in Chat</a:t>
            </a:r>
            <a:endParaRPr lang="en-US" sz="1200" b="1" dirty="0"/>
          </a:p>
        </p:txBody>
      </p:sp>
      <p:sp>
        <p:nvSpPr>
          <p:cNvPr id="15" name="TextBox 14"/>
          <p:cNvSpPr txBox="1"/>
          <p:nvPr/>
        </p:nvSpPr>
        <p:spPr>
          <a:xfrm>
            <a:off x="5137200" y="3151880"/>
            <a:ext cx="1080639" cy="276999"/>
          </a:xfrm>
          <a:prstGeom prst="rect">
            <a:avLst/>
          </a:prstGeom>
          <a:solidFill>
            <a:srgbClr val="96D1D2"/>
          </a:solidFill>
        </p:spPr>
        <p:txBody>
          <a:bodyPr wrap="square">
            <a:spAutoFit/>
          </a:bodyPr>
          <a:lstStyle/>
          <a:p>
            <a:pPr>
              <a:defRPr/>
            </a:pPr>
            <a:r>
              <a:rPr lang="en-US" sz="1200" b="1" dirty="0" smtClean="0"/>
              <a:t>Type in Chat</a:t>
            </a:r>
            <a:endParaRPr lang="en-US" sz="1200" b="1" dirty="0"/>
          </a:p>
        </p:txBody>
      </p:sp>
    </p:spTree>
    <p:extLst>
      <p:ext uri="{BB962C8B-B14F-4D97-AF65-F5344CB8AC3E}">
        <p14:creationId xmlns:p14="http://schemas.microsoft.com/office/powerpoint/2010/main" val="17353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9">
                                            <p:txEl>
                                              <p:pRg st="0" end="0"/>
                                            </p:txEl>
                                          </p:spTgt>
                                        </p:tgtEl>
                                      </p:cBhvr>
                                    </p:animEffect>
                                    <p:set>
                                      <p:cBhvr>
                                        <p:cTn id="11" dur="1" fill="hold">
                                          <p:stCondLst>
                                            <p:cond delay="499"/>
                                          </p:stCondLst>
                                        </p:cTn>
                                        <p:tgtEl>
                                          <p:spTgt spid="9">
                                            <p:txEl>
                                              <p:pRg st="0" end="0"/>
                                            </p:txEl>
                                          </p:spTgt>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429"/>
            <a:ext cx="7886700" cy="129551"/>
          </a:xfrm>
        </p:spPr>
        <p:txBody>
          <a:bodyPr>
            <a:normAutofit fontScale="90000"/>
          </a:bodyPr>
          <a:lstStyle/>
          <a:p>
            <a:r>
              <a:rPr lang="en-US" sz="300" dirty="0">
                <a:solidFill>
                  <a:schemeClr val="bg1"/>
                </a:solidFill>
              </a:rPr>
              <a:t>SEEK 	SENSE 	SHARE	</a:t>
            </a:r>
          </a:p>
        </p:txBody>
      </p:sp>
      <p:sp>
        <p:nvSpPr>
          <p:cNvPr id="2" name="Rectangle 1"/>
          <p:cNvSpPr/>
          <p:nvPr/>
        </p:nvSpPr>
        <p:spPr>
          <a:xfrm>
            <a:off x="1082433" y="4330171"/>
            <a:ext cx="7432917" cy="430887"/>
          </a:xfrm>
          <a:prstGeom prst="rect">
            <a:avLst/>
          </a:prstGeom>
        </p:spPr>
        <p:txBody>
          <a:bodyPr wrap="square">
            <a:spAutoFit/>
          </a:bodyPr>
          <a:lstStyle/>
          <a:p>
            <a:r>
              <a:rPr lang="en-US" sz="1100" i="1" dirty="0"/>
              <a:t> Source: Harold </a:t>
            </a:r>
            <a:r>
              <a:rPr lang="en-US" sz="1100" i="1" dirty="0" err="1"/>
              <a:t>Jarche’s</a:t>
            </a:r>
            <a:r>
              <a:rPr lang="en-US" sz="1100" i="1" dirty="0"/>
              <a:t> “Seek, Sense, Share”; Creative Commons BY-NC 2012; </a:t>
            </a:r>
            <a:r>
              <a:rPr lang="en-US" sz="1100" i="1" dirty="0">
                <a:hlinkClick r:id="rId3"/>
              </a:rPr>
              <a:t>Jarche.com</a:t>
            </a:r>
            <a:endParaRPr lang="en-US" sz="1100" i="1" dirty="0"/>
          </a:p>
          <a:p>
            <a:r>
              <a:rPr lang="en-US" sz="1100" i="1" dirty="0"/>
              <a:t>For more information, read the HF blog post </a:t>
            </a:r>
            <a:r>
              <a:rPr lang="en-US" sz="1100" i="1" dirty="0">
                <a:hlinkClick r:id="rId4"/>
              </a:rPr>
              <a:t>https://hearingfirst.org/blog/2016/04/19/seek-sense-share</a:t>
            </a:r>
            <a:r>
              <a:rPr lang="en-US" sz="1100" i="1" dirty="0"/>
              <a:t> </a:t>
            </a:r>
            <a:endParaRPr lang="en-US" sz="11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8" y="-543103"/>
            <a:ext cx="9187468" cy="3923457"/>
          </a:xfrm>
          <a:prstGeom prst="rect">
            <a:avLst/>
          </a:prstGeom>
        </p:spPr>
      </p:pic>
      <p:sp>
        <p:nvSpPr>
          <p:cNvPr id="8" name="Content Placeholder 7"/>
          <p:cNvSpPr>
            <a:spLocks noGrp="1"/>
          </p:cNvSpPr>
          <p:nvPr>
            <p:ph idx="1"/>
          </p:nvPr>
        </p:nvSpPr>
        <p:spPr>
          <a:xfrm>
            <a:off x="1082433" y="2288953"/>
            <a:ext cx="2133399" cy="1980067"/>
          </a:xfr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defTabSz="685651">
              <a:buNone/>
            </a:pPr>
            <a:r>
              <a:rPr lang="en-US" sz="1350" dirty="0">
                <a:solidFill>
                  <a:schemeClr val="tx1"/>
                </a:solidFill>
                <a:latin typeface="+mn-lt"/>
                <a:ea typeface="+mn-ea"/>
                <a:cs typeface="+mn-cs"/>
              </a:rPr>
              <a:t>Seeking </a:t>
            </a:r>
            <a:r>
              <a:rPr lang="en-US" sz="1350" dirty="0" smtClean="0">
                <a:solidFill>
                  <a:schemeClr val="tx1"/>
                </a:solidFill>
                <a:latin typeface="+mn-lt"/>
                <a:ea typeface="+mn-ea"/>
                <a:cs typeface="+mn-cs"/>
              </a:rPr>
              <a:t>is how </a:t>
            </a:r>
            <a:r>
              <a:rPr lang="en-US" sz="1350" dirty="0">
                <a:solidFill>
                  <a:schemeClr val="tx1"/>
                </a:solidFill>
                <a:latin typeface="+mn-lt"/>
                <a:ea typeface="+mn-ea"/>
                <a:cs typeface="+mn-cs"/>
              </a:rPr>
              <a:t>we discover new information and keep up to date. </a:t>
            </a:r>
            <a:r>
              <a:rPr lang="en-US" sz="1350" dirty="0">
                <a:solidFill>
                  <a:schemeClr val="tx1"/>
                </a:solidFill>
                <a:latin typeface="+mn-lt"/>
                <a:ea typeface="+mn-ea"/>
                <a:cs typeface="+mn-cs"/>
              </a:rPr>
              <a:t>Building a network of colleagues is key. Not only does this allow us to pull information, it also creates a way to have information pushed to us by trusted sources.</a:t>
            </a:r>
          </a:p>
        </p:txBody>
      </p:sp>
      <p:sp>
        <p:nvSpPr>
          <p:cNvPr id="9" name="Content Placeholder 7"/>
          <p:cNvSpPr txBox="1">
            <a:spLocks/>
          </p:cNvSpPr>
          <p:nvPr/>
        </p:nvSpPr>
        <p:spPr>
          <a:xfrm>
            <a:off x="3514146" y="2288952"/>
            <a:ext cx="2133399" cy="1980067"/>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Sensing </a:t>
            </a:r>
            <a:r>
              <a:rPr lang="en-US" dirty="0" smtClean="0">
                <a:solidFill>
                  <a:schemeClr val="tx1"/>
                </a:solidFill>
              </a:rPr>
              <a:t>is how </a:t>
            </a:r>
            <a:r>
              <a:rPr lang="en-US" dirty="0">
                <a:solidFill>
                  <a:schemeClr val="tx1"/>
                </a:solidFill>
              </a:rPr>
              <a:t>we personalize and use information. </a:t>
            </a:r>
            <a:r>
              <a:rPr lang="en-US" dirty="0">
                <a:solidFill>
                  <a:schemeClr val="tx1"/>
                </a:solidFill>
              </a:rPr>
              <a:t>Sensing includes reflection and putting into practice what we’ve learned. It often requires experimentation, as we learn best by doing.</a:t>
            </a:r>
          </a:p>
        </p:txBody>
      </p:sp>
      <p:sp>
        <p:nvSpPr>
          <p:cNvPr id="13" name="Content Placeholder 7"/>
          <p:cNvSpPr txBox="1">
            <a:spLocks/>
          </p:cNvSpPr>
          <p:nvPr/>
        </p:nvSpPr>
        <p:spPr>
          <a:xfrm>
            <a:off x="5945860" y="2310198"/>
            <a:ext cx="1841952" cy="1980067"/>
          </a:xfrm>
          <a:prstGeom prst="rect">
            <a:avLst/>
          </a:prstGeom>
          <a:solidFill>
            <a:srgbClr val="68BEC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Sharing </a:t>
            </a:r>
            <a:r>
              <a:rPr lang="en-US" dirty="0" smtClean="0">
                <a:solidFill>
                  <a:schemeClr val="tx1"/>
                </a:solidFill>
              </a:rPr>
              <a:t>how </a:t>
            </a:r>
            <a:r>
              <a:rPr lang="en-US" dirty="0">
                <a:solidFill>
                  <a:schemeClr val="tx1"/>
                </a:solidFill>
              </a:rPr>
              <a:t>we exchange resources, ideas and experiences with our networks, as well as collaborate with our colleagues.</a:t>
            </a:r>
          </a:p>
          <a:p>
            <a:pPr algn="l"/>
            <a:r>
              <a:rPr lang="en-US" dirty="0">
                <a:solidFill>
                  <a:schemeClr val="tx1"/>
                </a:solidFill>
              </a:rPr>
              <a:t/>
            </a:r>
            <a:br>
              <a:rPr lang="en-US" dirty="0">
                <a:solidFill>
                  <a:schemeClr val="tx1"/>
                </a:solidFill>
              </a:rPr>
            </a:br>
            <a:endParaRPr lang="en-US" dirty="0">
              <a:solidFill>
                <a:schemeClr val="tx1"/>
              </a:solidFill>
            </a:endParaRPr>
          </a:p>
        </p:txBody>
      </p:sp>
      <p:sp>
        <p:nvSpPr>
          <p:cNvPr id="5" name="Slide Number Placeholder 4"/>
          <p:cNvSpPr>
            <a:spLocks noGrp="1"/>
          </p:cNvSpPr>
          <p:nvPr>
            <p:ph type="sldNum" sz="quarter" idx="12"/>
          </p:nvPr>
        </p:nvSpPr>
        <p:spPr/>
        <p:txBody>
          <a:bodyPr/>
          <a:lstStyle/>
          <a:p>
            <a:fld id="{E1B8C671-DF1A-DC4F-B260-63505B56157A}" type="slidenum">
              <a:rPr lang="en-US" smtClean="0"/>
              <a:t>9</a:t>
            </a:fld>
            <a:endParaRPr lang="en-US"/>
          </a:p>
        </p:txBody>
      </p:sp>
      <p:sp>
        <p:nvSpPr>
          <p:cNvPr id="10" name="Footer Placeholder 2"/>
          <p:cNvSpPr txBox="1">
            <a:spLocks/>
          </p:cNvSpPr>
          <p:nvPr/>
        </p:nvSpPr>
        <p:spPr>
          <a:xfrm>
            <a:off x="628650" y="4761058"/>
            <a:ext cx="5486400" cy="273844"/>
          </a:xfrm>
          <a:prstGeom prst="rect">
            <a:avLst/>
          </a:prstGeom>
        </p:spPr>
        <p:txBody>
          <a:bodyPr/>
          <a:lstStyle>
            <a:defPPr>
              <a:defRPr lang="en-US"/>
            </a:defPPr>
            <a:lvl1pPr marL="0" algn="l" defTabSz="685651" rtl="0" eaLnBrk="1" latinLnBrk="0" hangingPunct="1">
              <a:defRPr sz="1350" kern="1200">
                <a:solidFill>
                  <a:schemeClr val="tx1"/>
                </a:solidFill>
                <a:latin typeface="+mn-lt"/>
                <a:ea typeface="+mn-ea"/>
                <a:cs typeface="+mn-cs"/>
              </a:defRPr>
            </a:lvl1pPr>
            <a:lvl2pPr marL="342826" algn="l" defTabSz="685651" rtl="0" eaLnBrk="1" latinLnBrk="0" hangingPunct="1">
              <a:defRPr sz="1350" kern="1200">
                <a:solidFill>
                  <a:schemeClr val="tx1"/>
                </a:solidFill>
                <a:latin typeface="+mn-lt"/>
                <a:ea typeface="+mn-ea"/>
                <a:cs typeface="+mn-cs"/>
              </a:defRPr>
            </a:lvl2pPr>
            <a:lvl3pPr marL="685651" algn="l" defTabSz="685651" rtl="0" eaLnBrk="1" latinLnBrk="0" hangingPunct="1">
              <a:defRPr sz="1350" kern="1200">
                <a:solidFill>
                  <a:schemeClr val="tx1"/>
                </a:solidFill>
                <a:latin typeface="+mn-lt"/>
                <a:ea typeface="+mn-ea"/>
                <a:cs typeface="+mn-cs"/>
              </a:defRPr>
            </a:lvl3pPr>
            <a:lvl4pPr marL="1028477" algn="l" defTabSz="685651" rtl="0" eaLnBrk="1" latinLnBrk="0" hangingPunct="1">
              <a:defRPr sz="1350" kern="1200">
                <a:solidFill>
                  <a:schemeClr val="tx1"/>
                </a:solidFill>
                <a:latin typeface="+mn-lt"/>
                <a:ea typeface="+mn-ea"/>
                <a:cs typeface="+mn-cs"/>
              </a:defRPr>
            </a:lvl4pPr>
            <a:lvl5pPr marL="1371303" algn="l" defTabSz="685651" rtl="0" eaLnBrk="1" latinLnBrk="0" hangingPunct="1">
              <a:defRPr sz="1350" kern="1200">
                <a:solidFill>
                  <a:schemeClr val="tx1"/>
                </a:solidFill>
                <a:latin typeface="+mn-lt"/>
                <a:ea typeface="+mn-ea"/>
                <a:cs typeface="+mn-cs"/>
              </a:defRPr>
            </a:lvl5pPr>
            <a:lvl6pPr marL="1714129" algn="l" defTabSz="685651" rtl="0" eaLnBrk="1" latinLnBrk="0" hangingPunct="1">
              <a:defRPr sz="1350" kern="1200">
                <a:solidFill>
                  <a:schemeClr val="tx1"/>
                </a:solidFill>
                <a:latin typeface="+mn-lt"/>
                <a:ea typeface="+mn-ea"/>
                <a:cs typeface="+mn-cs"/>
              </a:defRPr>
            </a:lvl6pPr>
            <a:lvl7pPr marL="2056954" algn="l" defTabSz="685651" rtl="0" eaLnBrk="1" latinLnBrk="0" hangingPunct="1">
              <a:defRPr sz="1350" kern="1200">
                <a:solidFill>
                  <a:schemeClr val="tx1"/>
                </a:solidFill>
                <a:latin typeface="+mn-lt"/>
                <a:ea typeface="+mn-ea"/>
                <a:cs typeface="+mn-cs"/>
              </a:defRPr>
            </a:lvl7pPr>
            <a:lvl8pPr marL="2399780" algn="l" defTabSz="685651" rtl="0" eaLnBrk="1" latinLnBrk="0" hangingPunct="1">
              <a:defRPr sz="1350" kern="1200">
                <a:solidFill>
                  <a:schemeClr val="tx1"/>
                </a:solidFill>
                <a:latin typeface="+mn-lt"/>
                <a:ea typeface="+mn-ea"/>
                <a:cs typeface="+mn-cs"/>
              </a:defRPr>
            </a:lvl8pPr>
            <a:lvl9pPr marL="2742606" algn="l" defTabSz="685651" rtl="0" eaLnBrk="1" latinLnBrk="0" hangingPunct="1">
              <a:defRPr sz="1350" kern="1200">
                <a:solidFill>
                  <a:schemeClr val="tx1"/>
                </a:solidFill>
                <a:latin typeface="+mn-lt"/>
                <a:ea typeface="+mn-ea"/>
                <a:cs typeface="+mn-cs"/>
              </a:defRPr>
            </a:lvl9pPr>
          </a:lstStyle>
          <a:p>
            <a:r>
              <a:rPr lang="en-US" sz="800" dirty="0" smtClean="0">
                <a:solidFill>
                  <a:schemeClr val="bg1">
                    <a:lumMod val="50000"/>
                  </a:schemeClr>
                </a:solidFill>
              </a:rPr>
              <a:t>© Hearing First, LLC. ALL RIGHTS RESERVED.</a:t>
            </a:r>
            <a:endParaRPr lang="en-US" sz="800" dirty="0">
              <a:solidFill>
                <a:schemeClr val="bg1">
                  <a:lumMod val="50000"/>
                </a:schemeClr>
              </a:solidFill>
            </a:endParaRPr>
          </a:p>
        </p:txBody>
      </p:sp>
    </p:spTree>
    <p:extLst>
      <p:ext uri="{BB962C8B-B14F-4D97-AF65-F5344CB8AC3E}">
        <p14:creationId xmlns:p14="http://schemas.microsoft.com/office/powerpoint/2010/main" val="40517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A5F0CF0-26D6-42E4-8381-A215E0A76211}" vid="{00E626AB-36AE-4CE6-A027-D5B5CDEEFE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33735</TotalTime>
  <Words>3169</Words>
  <Application>Microsoft Office PowerPoint</Application>
  <PresentationFormat>On-screen Show (16:9)</PresentationFormat>
  <Paragraphs>442</Paragraphs>
  <Slides>40</Slides>
  <Notes>31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MS PGothic</vt:lpstr>
      <vt:lpstr>MS PGothic</vt:lpstr>
      <vt:lpstr>Arial</vt:lpstr>
      <vt:lpstr>Arial Black</vt:lpstr>
      <vt:lpstr>AvenirNext LT Pro Bold</vt:lpstr>
      <vt:lpstr>AvenirNext LT Pro Regular</vt:lpstr>
      <vt:lpstr>Book Antiqua</vt:lpstr>
      <vt:lpstr>Booster Next FY Regular</vt:lpstr>
      <vt:lpstr>Calibri</vt:lpstr>
      <vt:lpstr>Courier New</vt:lpstr>
      <vt:lpstr>Gill Sans</vt:lpstr>
      <vt:lpstr>Gill Sans MT</vt:lpstr>
      <vt:lpstr>Helvetica Neue</vt:lpstr>
      <vt:lpstr>Times</vt:lpstr>
      <vt:lpstr>Wingdings</vt:lpstr>
      <vt:lpstr>Office Theme</vt:lpstr>
      <vt:lpstr>In Zoom (Windows), tools look like this.</vt:lpstr>
      <vt:lpstr>In Zoom (App), tools look like this.</vt:lpstr>
      <vt:lpstr>Ground rules for participation</vt:lpstr>
      <vt:lpstr>115: Leveraging Adobe Connect for Successful Blended Learning: A Case Study</vt:lpstr>
      <vt:lpstr>Karen Hyder, CTT+</vt:lpstr>
      <vt:lpstr>Goal: Teach a global audience of professionals and parents</vt:lpstr>
      <vt:lpstr>Learning experiences had to become scalable and locally available. </vt:lpstr>
      <vt:lpstr>What types of interactions are possible…</vt:lpstr>
      <vt:lpstr>SEEK  SENSE  SHARE </vt:lpstr>
      <vt:lpstr>Hearing First</vt:lpstr>
      <vt:lpstr>Facilitator </vt:lpstr>
      <vt:lpstr>Team roles</vt:lpstr>
      <vt:lpstr>Project and content management tools</vt:lpstr>
      <vt:lpstr>Delivery platforms</vt:lpstr>
      <vt:lpstr>PowerPoint Presentation</vt:lpstr>
      <vt:lpstr>PowerPoint Presentation</vt:lpstr>
      <vt:lpstr>From Session 3 Quiz…</vt:lpstr>
      <vt:lpstr>Interaction tools in Adobe Connect</vt:lpstr>
      <vt:lpstr>What participants see</vt:lpstr>
      <vt:lpstr>What participants see on the mobile app</vt:lpstr>
      <vt:lpstr>Type questions and comments into Chat</vt:lpstr>
      <vt:lpstr>What vocabulary words /  concepts could be emphasized? </vt:lpstr>
      <vt:lpstr>3-chat pod activity </vt:lpstr>
      <vt:lpstr>Questions</vt:lpstr>
      <vt:lpstr>Set Status to provide feedback</vt:lpstr>
      <vt:lpstr>PowerPoint Presentation</vt:lpstr>
      <vt:lpstr>Pre-set activities using Layouts</vt:lpstr>
      <vt:lpstr>Video “inventory” layout</vt:lpstr>
      <vt:lpstr>Presenter Only Area</vt:lpstr>
      <vt:lpstr>Layouts and Presenter only area</vt:lpstr>
      <vt:lpstr>Using Breakouts</vt:lpstr>
      <vt:lpstr>PowerPoint Presentation</vt:lpstr>
      <vt:lpstr>PowerPoint Presentation</vt:lpstr>
      <vt:lpstr>AC links</vt:lpstr>
      <vt:lpstr>Event time announcer</vt:lpstr>
      <vt:lpstr>Things we wish we had known before we started</vt:lpstr>
      <vt:lpstr>Since Fall 2016</vt:lpstr>
      <vt:lpstr>Learner feedback</vt:lpstr>
      <vt:lpstr>What takeaways will share and/or apply immediately?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MaryCatherine Williams</dc:creator>
  <cp:lastModifiedBy>Karen Hyder</cp:lastModifiedBy>
  <cp:revision>442</cp:revision>
  <cp:lastPrinted>2018-02-10T22:08:46Z</cp:lastPrinted>
  <dcterms:created xsi:type="dcterms:W3CDTF">2017-08-30T15:48:36Z</dcterms:created>
  <dcterms:modified xsi:type="dcterms:W3CDTF">2020-04-23T13:54:04Z</dcterms:modified>
</cp:coreProperties>
</file>